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</p:sldIdLst>
  <p:notesMasterIdLst>
    <p:notesMasterId r:id="rId26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notesMaster" Target="notesMasters/notesMaster1.xml"/><Relationship Id="rId27" Type="http://schemas.openxmlformats.org/officeDocument/2006/relationships/presProps" Target="presProps.xml"/><Relationship Id="rId28" Type="http://schemas.openxmlformats.org/officeDocument/2006/relationships/viewProps" Target="viewProps.xml"/><Relationship Id="rId29" Type="http://schemas.openxmlformats.org/officeDocument/2006/relationships/theme" Target="theme/theme1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OUT_WHITE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image" Target="../media/image-13-2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image" Target="../media/image-14-2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8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9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0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1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2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3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hyperlink" Target="https://business.realworld.to/edu/inquiry" TargetMode="External"/><Relationship Id="rId1" Type="http://schemas.openxmlformats.org/officeDocument/2006/relationships/image" Target="../media/image-24-1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2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image" Target="../media/image-6-3.png"/><Relationship Id="rId4" Type="http://schemas.openxmlformats.org/officeDocument/2006/relationships/slideLayout" Target="../slideLayouts/slideLayout2.xml"/><Relationship Id="rId5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data/worktrees/ws_1376f8bb35/s_lua5g2i4/realworld-biz/public/edu/programs/the-scout-hero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4892040" cy="5143500"/>
          </a:xfrm>
          <a:prstGeom prst="rect">
            <a:avLst/>
          </a:prstGeom>
          <a:solidFill>
            <a:srgbClr val="FFFFFF">
              <a:alpha val="95000"/>
            </a:srgbClr>
          </a:solidFill>
          <a:ln w="2540">
            <a:solidFill>
              <a:srgbClr val="FFFFFF"/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512064" y="393192"/>
            <a:ext cx="34747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b="1" spc="50" kern="0" dirty="0">
                <a:solidFill>
                  <a:srgbClr val="111318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유니크굿컴퍼니 · 리얼월드 AI 기업교육</a:t>
            </a:r>
            <a:endParaRPr lang="en-US" sz="1200" dirty="0"/>
          </a:p>
        </p:txBody>
      </p:sp>
      <p:sp>
        <p:nvSpPr>
          <p:cNvPr id="5" name="Text 2"/>
          <p:cNvSpPr/>
          <p:nvPr/>
        </p:nvSpPr>
        <p:spPr>
          <a:xfrm>
            <a:off x="512064" y="896112"/>
            <a:ext cx="4297680" cy="9509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200" b="1" spc="-50" kern="0" dirty="0">
                <a:solidFill>
                  <a:srgbClr val="7A00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THE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512064" y="1591056"/>
            <a:ext cx="4297680" cy="9509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200" b="1" spc="-50" kern="0" dirty="0">
                <a:solidFill>
                  <a:srgbClr val="7A00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SCOUT</a:t>
            </a:r>
            <a:endParaRPr lang="en-US" sz="7200" dirty="0"/>
          </a:p>
        </p:txBody>
      </p:sp>
      <p:sp>
        <p:nvSpPr>
          <p:cNvPr id="7" name="Text 4"/>
          <p:cNvSpPr/>
          <p:nvPr/>
        </p:nvSpPr>
        <p:spPr>
          <a:xfrm>
            <a:off x="512064" y="2560320"/>
            <a:ext cx="44805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111318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리얼월드 AI 기업교육 대표 프로그램</a:t>
            </a:r>
            <a:endParaRPr lang="en-US" sz="2000" dirty="0"/>
          </a:p>
        </p:txBody>
      </p:sp>
      <p:sp>
        <p:nvSpPr>
          <p:cNvPr id="8" name="Shape 5"/>
          <p:cNvSpPr/>
          <p:nvPr/>
        </p:nvSpPr>
        <p:spPr>
          <a:xfrm>
            <a:off x="512064" y="2980944"/>
            <a:ext cx="658368" cy="0"/>
          </a:xfrm>
          <a:prstGeom prst="line">
            <a:avLst/>
          </a:prstGeom>
          <a:noFill/>
          <a:ln w="38100">
            <a:solidFill>
              <a:srgbClr val="7A00FF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512064" y="3145536"/>
            <a:ext cx="4297680" cy="85953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lnSpc>
                <a:spcPct val="116000"/>
              </a:lnSpc>
              <a:buNone/>
            </a:pPr>
            <a:r>
              <a:rPr lang="en-US" sz="1600" dirty="0">
                <a:solidFill>
                  <a:srgbClr val="5A607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레크리에이션을 넘어, AI 파트너와 함께 관찰하고</a:t>
            </a:r>
            <a:endParaRPr lang="en-US" sz="1600" dirty="0"/>
          </a:p>
          <a:p>
            <a:pPr indent="0" marL="0">
              <a:lnSpc>
                <a:spcPct val="116000"/>
              </a:lnSpc>
              <a:buNone/>
            </a:pPr>
            <a:r>
              <a:rPr lang="en-US" sz="1600" dirty="0">
                <a:solidFill>
                  <a:srgbClr val="5A607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대화하고 판단하고 협업합니다. 참가자가 팀의</a:t>
            </a:r>
            <a:endParaRPr lang="en-US" sz="1600" dirty="0"/>
          </a:p>
          <a:p>
            <a:pPr indent="0" marL="0">
              <a:lnSpc>
                <a:spcPct val="116000"/>
              </a:lnSpc>
              <a:buNone/>
            </a:pPr>
            <a:r>
              <a:rPr lang="en-US" sz="1600" dirty="0">
                <a:solidFill>
                  <a:srgbClr val="5A607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해답을 직접 만드는 고급 참여형 워크숍.</a:t>
            </a:r>
            <a:endParaRPr lang="en-US" sz="1600" dirty="0"/>
          </a:p>
        </p:txBody>
      </p:sp>
      <p:sp>
        <p:nvSpPr>
          <p:cNvPr id="10" name="Shape 7"/>
          <p:cNvSpPr/>
          <p:nvPr/>
        </p:nvSpPr>
        <p:spPr>
          <a:xfrm>
            <a:off x="512064" y="4096512"/>
            <a:ext cx="1005840" cy="283464"/>
          </a:xfrm>
          <a:prstGeom prst="roundRect">
            <a:avLst>
              <a:gd name="adj" fmla="val 19355"/>
            </a:avLst>
          </a:prstGeom>
          <a:solidFill>
            <a:srgbClr val="F1E8FF"/>
          </a:solidFill>
          <a:ln w="8890">
            <a:solidFill>
              <a:srgbClr val="7A00FF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585216" y="4146804"/>
            <a:ext cx="859536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7A00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AI 파트너</a:t>
            </a:r>
            <a:endParaRPr lang="en-US" sz="1200" dirty="0"/>
          </a:p>
        </p:txBody>
      </p:sp>
      <p:sp>
        <p:nvSpPr>
          <p:cNvPr id="12" name="Shape 9"/>
          <p:cNvSpPr/>
          <p:nvPr/>
        </p:nvSpPr>
        <p:spPr>
          <a:xfrm>
            <a:off x="1645920" y="4096512"/>
            <a:ext cx="1024128" cy="283464"/>
          </a:xfrm>
          <a:prstGeom prst="roundRect">
            <a:avLst>
              <a:gd name="adj" fmla="val 19355"/>
            </a:avLst>
          </a:prstGeom>
          <a:solidFill>
            <a:srgbClr val="F5F6F8"/>
          </a:solidFill>
          <a:ln w="8890">
            <a:solidFill>
              <a:srgbClr val="E4E7EC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1719072" y="4146804"/>
            <a:ext cx="87782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00" dirty="0">
                <a:solidFill>
                  <a:srgbClr val="5A607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관찰·대화</a:t>
            </a:r>
            <a:endParaRPr lang="en-US" sz="1200" dirty="0"/>
          </a:p>
        </p:txBody>
      </p:sp>
      <p:sp>
        <p:nvSpPr>
          <p:cNvPr id="14" name="Shape 11"/>
          <p:cNvSpPr/>
          <p:nvPr/>
        </p:nvSpPr>
        <p:spPr>
          <a:xfrm>
            <a:off x="2798064" y="4096512"/>
            <a:ext cx="1024128" cy="283464"/>
          </a:xfrm>
          <a:prstGeom prst="roundRect">
            <a:avLst>
              <a:gd name="adj" fmla="val 19355"/>
            </a:avLst>
          </a:prstGeom>
          <a:solidFill>
            <a:srgbClr val="F5F6F8"/>
          </a:solidFill>
          <a:ln w="8890">
            <a:solidFill>
              <a:srgbClr val="E4E7EC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2871216" y="4146804"/>
            <a:ext cx="87782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00" dirty="0">
                <a:solidFill>
                  <a:srgbClr val="5A607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판단·협업</a:t>
            </a:r>
            <a:endParaRPr lang="en-US" sz="1200" dirty="0"/>
          </a:p>
        </p:txBody>
      </p:sp>
      <p:sp>
        <p:nvSpPr>
          <p:cNvPr id="16" name="Shape 13"/>
          <p:cNvSpPr/>
          <p:nvPr/>
        </p:nvSpPr>
        <p:spPr>
          <a:xfrm>
            <a:off x="3950208" y="4096512"/>
            <a:ext cx="896112" cy="283464"/>
          </a:xfrm>
          <a:prstGeom prst="roundRect">
            <a:avLst>
              <a:gd name="adj" fmla="val 19355"/>
            </a:avLst>
          </a:prstGeom>
          <a:solidFill>
            <a:srgbClr val="F5F6F8"/>
          </a:solidFill>
          <a:ln w="8890">
            <a:solidFill>
              <a:srgbClr val="E4E7EC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4023360" y="4146804"/>
            <a:ext cx="749808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00" dirty="0">
                <a:solidFill>
                  <a:srgbClr val="5A607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팀빌딩</a:t>
            </a:r>
            <a:endParaRPr lang="en-US" sz="1200" dirty="0"/>
          </a:p>
        </p:txBody>
      </p:sp>
      <p:sp>
        <p:nvSpPr>
          <p:cNvPr id="18" name="Text 15"/>
          <p:cNvSpPr/>
          <p:nvPr/>
        </p:nvSpPr>
        <p:spPr>
          <a:xfrm>
            <a:off x="512064" y="4608576"/>
            <a:ext cx="23774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00" dirty="0">
                <a:solidFill>
                  <a:srgbClr val="8B8496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2026 · AI TEAM-BUILDING WORKSHOP</a:t>
            </a:r>
            <a:endParaRPr lang="en-US" sz="1000" dirty="0"/>
          </a:p>
        </p:txBody>
      </p:sp>
      <p:sp>
        <p:nvSpPr>
          <p:cNvPr id="19" name="Text 16"/>
          <p:cNvSpPr/>
          <p:nvPr/>
        </p:nvSpPr>
        <p:spPr>
          <a:xfrm>
            <a:off x="8266176" y="4608576"/>
            <a:ext cx="3657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7A00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01</a:t>
            </a:r>
            <a:endParaRPr lang="en-US" sz="1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12064" y="228600"/>
            <a:ext cx="21488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b="1" spc="40" kern="0" dirty="0">
                <a:solidFill>
                  <a:srgbClr val="111318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UNIQUEGOOD COMPANY</a:t>
            </a:r>
            <a:endParaRPr lang="en-US" sz="1200" dirty="0"/>
          </a:p>
        </p:txBody>
      </p:sp>
      <p:pic>
        <p:nvPicPr>
          <p:cNvPr id="3" name="Image 0" descr="/data/worktrees/ws_1376f8bb35/s_lua5g2i4/deck/assets/logo-realworl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443216" y="219456"/>
            <a:ext cx="1188720" cy="155448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512064" y="566928"/>
            <a:ext cx="8119872" cy="0"/>
          </a:xfrm>
          <a:prstGeom prst="line">
            <a:avLst/>
          </a:prstGeom>
          <a:noFill/>
          <a:ln w="10160">
            <a:solidFill>
              <a:srgbClr val="111318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512064" y="4791456"/>
            <a:ext cx="32004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00" dirty="0">
                <a:solidFill>
                  <a:srgbClr val="8B8496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「더 스카우트」 AI 기업교육 대표 프로그램</a:t>
            </a:r>
            <a:endParaRPr lang="en-US" sz="900" dirty="0"/>
          </a:p>
        </p:txBody>
      </p:sp>
      <p:sp>
        <p:nvSpPr>
          <p:cNvPr id="6" name="Text 3"/>
          <p:cNvSpPr/>
          <p:nvPr/>
        </p:nvSpPr>
        <p:spPr>
          <a:xfrm>
            <a:off x="6537960" y="4791456"/>
            <a:ext cx="15544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900" dirty="0">
                <a:solidFill>
                  <a:srgbClr val="8B8496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작품 특징</a:t>
            </a:r>
            <a:endParaRPr lang="en-US" sz="900" dirty="0"/>
          </a:p>
        </p:txBody>
      </p:sp>
      <p:sp>
        <p:nvSpPr>
          <p:cNvPr id="7" name="Text 4"/>
          <p:cNvSpPr/>
          <p:nvPr/>
        </p:nvSpPr>
        <p:spPr>
          <a:xfrm>
            <a:off x="8211312" y="4791456"/>
            <a:ext cx="420624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900" b="1" dirty="0">
                <a:solidFill>
                  <a:srgbClr val="7A00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10</a:t>
            </a:r>
            <a:endParaRPr lang="en-US" sz="900" dirty="0"/>
          </a:p>
        </p:txBody>
      </p:sp>
      <p:sp>
        <p:nvSpPr>
          <p:cNvPr id="8" name="Text 5"/>
          <p:cNvSpPr/>
          <p:nvPr/>
        </p:nvSpPr>
        <p:spPr>
          <a:xfrm>
            <a:off x="512064" y="713232"/>
            <a:ext cx="8119872" cy="1737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00" b="1" spc="30" kern="0" dirty="0">
                <a:solidFill>
                  <a:srgbClr val="7A00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AI × 실감기술 × 모바일 인터랙션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512064" y="914400"/>
            <a:ext cx="8119872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400" b="1" dirty="0">
                <a:solidFill>
                  <a:srgbClr val="111318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AI와 실감기술이 만나 발견이 이야기가 됩니다</a:t>
            </a:r>
            <a:endParaRPr lang="en-US" sz="3400" dirty="0"/>
          </a:p>
        </p:txBody>
      </p:sp>
      <p:sp>
        <p:nvSpPr>
          <p:cNvPr id="10" name="Text 7"/>
          <p:cNvSpPr/>
          <p:nvPr/>
        </p:nvSpPr>
        <p:spPr>
          <a:xfrm>
            <a:off x="512064" y="1344168"/>
            <a:ext cx="8119872" cy="2651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000" dirty="0">
                <a:solidFill>
                  <a:srgbClr val="5A607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현실의 발견이 화면과 AI를 지나 팀의 선택과 이야기의 변화로 돌아옵니다.</a:t>
            </a:r>
            <a:endParaRPr lang="en-US" sz="2000" dirty="0"/>
          </a:p>
        </p:txBody>
      </p:sp>
      <p:sp>
        <p:nvSpPr>
          <p:cNvPr id="11" name="Shape 8"/>
          <p:cNvSpPr/>
          <p:nvPr/>
        </p:nvSpPr>
        <p:spPr>
          <a:xfrm>
            <a:off x="877824" y="2130552"/>
            <a:ext cx="713232" cy="713232"/>
          </a:xfrm>
          <a:prstGeom prst="ellipse">
            <a:avLst/>
          </a:prstGeom>
          <a:solidFill>
            <a:srgbClr val="FFFFFF"/>
          </a:solidFill>
          <a:ln w="14605">
            <a:solidFill>
              <a:srgbClr val="7A00FF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877824" y="2350008"/>
            <a:ext cx="71323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7A00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01</a:t>
            </a:r>
            <a:endParaRPr lang="en-US" sz="1100" dirty="0"/>
          </a:p>
        </p:txBody>
      </p:sp>
      <p:sp>
        <p:nvSpPr>
          <p:cNvPr id="13" name="Text 10"/>
          <p:cNvSpPr/>
          <p:nvPr/>
        </p:nvSpPr>
        <p:spPr>
          <a:xfrm>
            <a:off x="566928" y="2971800"/>
            <a:ext cx="133502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11318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현실 공간</a:t>
            </a:r>
            <a:endParaRPr lang="en-US" sz="1500" dirty="0"/>
          </a:p>
        </p:txBody>
      </p:sp>
      <p:sp>
        <p:nvSpPr>
          <p:cNvPr id="14" name="Text 11"/>
          <p:cNvSpPr/>
          <p:nvPr/>
        </p:nvSpPr>
        <p:spPr>
          <a:xfrm>
            <a:off x="566928" y="3310128"/>
            <a:ext cx="133502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00" dirty="0">
                <a:solidFill>
                  <a:srgbClr val="5A607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직접 관찰</a:t>
            </a:r>
            <a:endParaRPr lang="en-US" sz="1000" dirty="0"/>
          </a:p>
        </p:txBody>
      </p:sp>
      <p:sp>
        <p:nvSpPr>
          <p:cNvPr id="15" name="Shape 12"/>
          <p:cNvSpPr/>
          <p:nvPr/>
        </p:nvSpPr>
        <p:spPr>
          <a:xfrm>
            <a:off x="1700784" y="2496312"/>
            <a:ext cx="274320" cy="0"/>
          </a:xfrm>
          <a:prstGeom prst="line">
            <a:avLst/>
          </a:prstGeom>
          <a:noFill/>
          <a:ln w="15240">
            <a:solidFill>
              <a:srgbClr val="7A00FF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1901952" y="2331720"/>
            <a:ext cx="164592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7A00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›</a:t>
            </a:r>
            <a:endParaRPr lang="en-US" sz="2200" dirty="0"/>
          </a:p>
        </p:txBody>
      </p:sp>
      <p:sp>
        <p:nvSpPr>
          <p:cNvPr id="17" name="Shape 14"/>
          <p:cNvSpPr/>
          <p:nvPr/>
        </p:nvSpPr>
        <p:spPr>
          <a:xfrm>
            <a:off x="2286000" y="2130552"/>
            <a:ext cx="713232" cy="713232"/>
          </a:xfrm>
          <a:prstGeom prst="ellipse">
            <a:avLst/>
          </a:prstGeom>
          <a:solidFill>
            <a:srgbClr val="FFFFFF"/>
          </a:solidFill>
          <a:ln w="14605">
            <a:solidFill>
              <a:srgbClr val="7A00FF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2286000" y="2350008"/>
            <a:ext cx="71323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7A00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02</a:t>
            </a:r>
            <a:endParaRPr lang="en-US" sz="1100" dirty="0"/>
          </a:p>
        </p:txBody>
      </p:sp>
      <p:sp>
        <p:nvSpPr>
          <p:cNvPr id="19" name="Text 16"/>
          <p:cNvSpPr/>
          <p:nvPr/>
        </p:nvSpPr>
        <p:spPr>
          <a:xfrm>
            <a:off x="1975104" y="2971800"/>
            <a:ext cx="133502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11318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실감기술</a:t>
            </a:r>
            <a:endParaRPr lang="en-US" sz="1500" dirty="0"/>
          </a:p>
        </p:txBody>
      </p:sp>
      <p:sp>
        <p:nvSpPr>
          <p:cNvPr id="20" name="Text 17"/>
          <p:cNvSpPr/>
          <p:nvPr/>
        </p:nvSpPr>
        <p:spPr>
          <a:xfrm>
            <a:off x="1975104" y="3310128"/>
            <a:ext cx="133502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00" dirty="0">
                <a:solidFill>
                  <a:srgbClr val="5A607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AR·GPS·NFC·QR</a:t>
            </a:r>
            <a:endParaRPr lang="en-US" sz="1000" dirty="0"/>
          </a:p>
        </p:txBody>
      </p:sp>
      <p:sp>
        <p:nvSpPr>
          <p:cNvPr id="21" name="Shape 18"/>
          <p:cNvSpPr/>
          <p:nvPr/>
        </p:nvSpPr>
        <p:spPr>
          <a:xfrm>
            <a:off x="3108960" y="2496312"/>
            <a:ext cx="274320" cy="0"/>
          </a:xfrm>
          <a:prstGeom prst="line">
            <a:avLst/>
          </a:prstGeom>
          <a:noFill/>
          <a:ln w="15240">
            <a:solidFill>
              <a:srgbClr val="7A00FF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3310128" y="2331720"/>
            <a:ext cx="164592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7A00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›</a:t>
            </a:r>
            <a:endParaRPr lang="en-US" sz="2200" dirty="0"/>
          </a:p>
        </p:txBody>
      </p:sp>
      <p:sp>
        <p:nvSpPr>
          <p:cNvPr id="23" name="Shape 20"/>
          <p:cNvSpPr/>
          <p:nvPr/>
        </p:nvSpPr>
        <p:spPr>
          <a:xfrm>
            <a:off x="3694176" y="2130552"/>
            <a:ext cx="713232" cy="713232"/>
          </a:xfrm>
          <a:prstGeom prst="ellipse">
            <a:avLst/>
          </a:prstGeom>
          <a:solidFill>
            <a:srgbClr val="FFFFFF"/>
          </a:solidFill>
          <a:ln w="14605">
            <a:solidFill>
              <a:srgbClr val="7A00FF"/>
            </a:solidFill>
            <a:prstDash val="solid"/>
          </a:ln>
        </p:spPr>
      </p:sp>
      <p:sp>
        <p:nvSpPr>
          <p:cNvPr id="24" name="Text 21"/>
          <p:cNvSpPr/>
          <p:nvPr/>
        </p:nvSpPr>
        <p:spPr>
          <a:xfrm>
            <a:off x="3694176" y="2350008"/>
            <a:ext cx="71323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7A00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03</a:t>
            </a:r>
            <a:endParaRPr lang="en-US" sz="1100" dirty="0"/>
          </a:p>
        </p:txBody>
      </p:sp>
      <p:sp>
        <p:nvSpPr>
          <p:cNvPr id="25" name="Text 22"/>
          <p:cNvSpPr/>
          <p:nvPr/>
        </p:nvSpPr>
        <p:spPr>
          <a:xfrm>
            <a:off x="3383280" y="2971800"/>
            <a:ext cx="133502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11318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모바일</a:t>
            </a:r>
            <a:endParaRPr lang="en-US" sz="1500" dirty="0"/>
          </a:p>
        </p:txBody>
      </p:sp>
      <p:sp>
        <p:nvSpPr>
          <p:cNvPr id="26" name="Text 23"/>
          <p:cNvSpPr/>
          <p:nvPr/>
        </p:nvSpPr>
        <p:spPr>
          <a:xfrm>
            <a:off x="3383280" y="3310128"/>
            <a:ext cx="133502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00" dirty="0">
                <a:solidFill>
                  <a:srgbClr val="5A607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목표·단서·대화</a:t>
            </a:r>
            <a:endParaRPr lang="en-US" sz="1000" dirty="0"/>
          </a:p>
        </p:txBody>
      </p:sp>
      <p:sp>
        <p:nvSpPr>
          <p:cNvPr id="27" name="Shape 24"/>
          <p:cNvSpPr/>
          <p:nvPr/>
        </p:nvSpPr>
        <p:spPr>
          <a:xfrm>
            <a:off x="4517136" y="2496312"/>
            <a:ext cx="274320" cy="0"/>
          </a:xfrm>
          <a:prstGeom prst="line">
            <a:avLst/>
          </a:prstGeom>
          <a:noFill/>
          <a:ln w="15240">
            <a:solidFill>
              <a:srgbClr val="7A00FF"/>
            </a:solidFill>
            <a:prstDash val="solid"/>
          </a:ln>
        </p:spPr>
      </p:sp>
      <p:sp>
        <p:nvSpPr>
          <p:cNvPr id="28" name="Text 25"/>
          <p:cNvSpPr/>
          <p:nvPr/>
        </p:nvSpPr>
        <p:spPr>
          <a:xfrm>
            <a:off x="4718304" y="2331720"/>
            <a:ext cx="164592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7A00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›</a:t>
            </a:r>
            <a:endParaRPr lang="en-US" sz="2200" dirty="0"/>
          </a:p>
        </p:txBody>
      </p:sp>
      <p:sp>
        <p:nvSpPr>
          <p:cNvPr id="29" name="Shape 26"/>
          <p:cNvSpPr/>
          <p:nvPr/>
        </p:nvSpPr>
        <p:spPr>
          <a:xfrm>
            <a:off x="5102352" y="2130552"/>
            <a:ext cx="713232" cy="713232"/>
          </a:xfrm>
          <a:prstGeom prst="ellipse">
            <a:avLst/>
          </a:prstGeom>
          <a:solidFill>
            <a:srgbClr val="7A00FF"/>
          </a:solidFill>
          <a:ln w="14605">
            <a:solidFill>
              <a:srgbClr val="7A00FF"/>
            </a:solidFill>
            <a:prstDash val="solid"/>
          </a:ln>
        </p:spPr>
      </p:sp>
      <p:sp>
        <p:nvSpPr>
          <p:cNvPr id="30" name="Text 27"/>
          <p:cNvSpPr/>
          <p:nvPr/>
        </p:nvSpPr>
        <p:spPr>
          <a:xfrm>
            <a:off x="5102352" y="2350008"/>
            <a:ext cx="71323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04</a:t>
            </a:r>
            <a:endParaRPr lang="en-US" sz="1100" dirty="0"/>
          </a:p>
        </p:txBody>
      </p:sp>
      <p:sp>
        <p:nvSpPr>
          <p:cNvPr id="31" name="Text 28"/>
          <p:cNvSpPr/>
          <p:nvPr/>
        </p:nvSpPr>
        <p:spPr>
          <a:xfrm>
            <a:off x="4791456" y="2971800"/>
            <a:ext cx="133502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11318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왓슨 AI</a:t>
            </a:r>
            <a:endParaRPr lang="en-US" sz="1500" dirty="0"/>
          </a:p>
        </p:txBody>
      </p:sp>
      <p:sp>
        <p:nvSpPr>
          <p:cNvPr id="32" name="Text 29"/>
          <p:cNvSpPr/>
          <p:nvPr/>
        </p:nvSpPr>
        <p:spPr>
          <a:xfrm>
            <a:off x="4791456" y="3310128"/>
            <a:ext cx="133502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00" dirty="0">
                <a:solidFill>
                  <a:srgbClr val="5A607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맥락에 반응</a:t>
            </a:r>
            <a:endParaRPr lang="en-US" sz="1000" dirty="0"/>
          </a:p>
        </p:txBody>
      </p:sp>
      <p:sp>
        <p:nvSpPr>
          <p:cNvPr id="33" name="Shape 30"/>
          <p:cNvSpPr/>
          <p:nvPr/>
        </p:nvSpPr>
        <p:spPr>
          <a:xfrm>
            <a:off x="5925312" y="2496312"/>
            <a:ext cx="274320" cy="0"/>
          </a:xfrm>
          <a:prstGeom prst="line">
            <a:avLst/>
          </a:prstGeom>
          <a:noFill/>
          <a:ln w="15240">
            <a:solidFill>
              <a:srgbClr val="7A00FF"/>
            </a:solidFill>
            <a:prstDash val="solid"/>
          </a:ln>
        </p:spPr>
      </p:sp>
      <p:sp>
        <p:nvSpPr>
          <p:cNvPr id="34" name="Text 31"/>
          <p:cNvSpPr/>
          <p:nvPr/>
        </p:nvSpPr>
        <p:spPr>
          <a:xfrm>
            <a:off x="6126480" y="2331720"/>
            <a:ext cx="164592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7A00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›</a:t>
            </a:r>
            <a:endParaRPr lang="en-US" sz="2200" dirty="0"/>
          </a:p>
        </p:txBody>
      </p:sp>
      <p:sp>
        <p:nvSpPr>
          <p:cNvPr id="35" name="Shape 32"/>
          <p:cNvSpPr/>
          <p:nvPr/>
        </p:nvSpPr>
        <p:spPr>
          <a:xfrm>
            <a:off x="6510528" y="2130552"/>
            <a:ext cx="713232" cy="713232"/>
          </a:xfrm>
          <a:prstGeom prst="ellipse">
            <a:avLst/>
          </a:prstGeom>
          <a:solidFill>
            <a:srgbClr val="FFFFFF"/>
          </a:solidFill>
          <a:ln w="14605">
            <a:solidFill>
              <a:srgbClr val="7A00FF"/>
            </a:solidFill>
            <a:prstDash val="solid"/>
          </a:ln>
        </p:spPr>
      </p:sp>
      <p:sp>
        <p:nvSpPr>
          <p:cNvPr id="36" name="Text 33"/>
          <p:cNvSpPr/>
          <p:nvPr/>
        </p:nvSpPr>
        <p:spPr>
          <a:xfrm>
            <a:off x="6510528" y="2350008"/>
            <a:ext cx="71323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7A00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05</a:t>
            </a:r>
            <a:endParaRPr lang="en-US" sz="1100" dirty="0"/>
          </a:p>
        </p:txBody>
      </p:sp>
      <p:sp>
        <p:nvSpPr>
          <p:cNvPr id="37" name="Text 34"/>
          <p:cNvSpPr/>
          <p:nvPr/>
        </p:nvSpPr>
        <p:spPr>
          <a:xfrm>
            <a:off x="6199632" y="2971800"/>
            <a:ext cx="133502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11318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팀의 선택</a:t>
            </a:r>
            <a:endParaRPr lang="en-US" sz="1500" dirty="0"/>
          </a:p>
        </p:txBody>
      </p:sp>
      <p:sp>
        <p:nvSpPr>
          <p:cNvPr id="38" name="Text 35"/>
          <p:cNvSpPr/>
          <p:nvPr/>
        </p:nvSpPr>
        <p:spPr>
          <a:xfrm>
            <a:off x="6199632" y="3310128"/>
            <a:ext cx="133502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00" dirty="0">
                <a:solidFill>
                  <a:srgbClr val="5A607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공동 제출</a:t>
            </a:r>
            <a:endParaRPr lang="en-US" sz="1000" dirty="0"/>
          </a:p>
        </p:txBody>
      </p:sp>
      <p:sp>
        <p:nvSpPr>
          <p:cNvPr id="39" name="Shape 36"/>
          <p:cNvSpPr/>
          <p:nvPr/>
        </p:nvSpPr>
        <p:spPr>
          <a:xfrm>
            <a:off x="7333488" y="2496312"/>
            <a:ext cx="274320" cy="0"/>
          </a:xfrm>
          <a:prstGeom prst="line">
            <a:avLst/>
          </a:prstGeom>
          <a:noFill/>
          <a:ln w="15240">
            <a:solidFill>
              <a:srgbClr val="7A00FF"/>
            </a:solidFill>
            <a:prstDash val="solid"/>
          </a:ln>
        </p:spPr>
      </p:sp>
      <p:sp>
        <p:nvSpPr>
          <p:cNvPr id="40" name="Text 37"/>
          <p:cNvSpPr/>
          <p:nvPr/>
        </p:nvSpPr>
        <p:spPr>
          <a:xfrm>
            <a:off x="7534656" y="2331720"/>
            <a:ext cx="164592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7A00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›</a:t>
            </a:r>
            <a:endParaRPr lang="en-US" sz="2200" dirty="0"/>
          </a:p>
        </p:txBody>
      </p:sp>
      <p:sp>
        <p:nvSpPr>
          <p:cNvPr id="41" name="Shape 38"/>
          <p:cNvSpPr/>
          <p:nvPr/>
        </p:nvSpPr>
        <p:spPr>
          <a:xfrm>
            <a:off x="7918704" y="2130552"/>
            <a:ext cx="713232" cy="713232"/>
          </a:xfrm>
          <a:prstGeom prst="ellipse">
            <a:avLst/>
          </a:prstGeom>
          <a:solidFill>
            <a:srgbClr val="FFFFFF"/>
          </a:solidFill>
          <a:ln w="14605">
            <a:solidFill>
              <a:srgbClr val="7A00FF"/>
            </a:solidFill>
            <a:prstDash val="solid"/>
          </a:ln>
        </p:spPr>
      </p:sp>
      <p:sp>
        <p:nvSpPr>
          <p:cNvPr id="42" name="Text 39"/>
          <p:cNvSpPr/>
          <p:nvPr/>
        </p:nvSpPr>
        <p:spPr>
          <a:xfrm>
            <a:off x="7918704" y="2350008"/>
            <a:ext cx="71323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7A00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06</a:t>
            </a:r>
            <a:endParaRPr lang="en-US" sz="1100" dirty="0"/>
          </a:p>
        </p:txBody>
      </p:sp>
      <p:sp>
        <p:nvSpPr>
          <p:cNvPr id="43" name="Text 40"/>
          <p:cNvSpPr/>
          <p:nvPr/>
        </p:nvSpPr>
        <p:spPr>
          <a:xfrm>
            <a:off x="7607808" y="2971800"/>
            <a:ext cx="133502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11318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이야기 변화</a:t>
            </a:r>
            <a:endParaRPr lang="en-US" sz="1500" dirty="0"/>
          </a:p>
        </p:txBody>
      </p:sp>
      <p:sp>
        <p:nvSpPr>
          <p:cNvPr id="44" name="Text 41"/>
          <p:cNvSpPr/>
          <p:nvPr/>
        </p:nvSpPr>
        <p:spPr>
          <a:xfrm>
            <a:off x="7607808" y="3310128"/>
            <a:ext cx="133502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00" dirty="0">
                <a:solidFill>
                  <a:srgbClr val="5A607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결말·리포트</a:t>
            </a:r>
            <a:endParaRPr lang="en-US" sz="1000" dirty="0"/>
          </a:p>
        </p:txBody>
      </p:sp>
      <p:sp>
        <p:nvSpPr>
          <p:cNvPr id="45" name="Shape 42"/>
          <p:cNvSpPr/>
          <p:nvPr/>
        </p:nvSpPr>
        <p:spPr>
          <a:xfrm>
            <a:off x="1225296" y="3886200"/>
            <a:ext cx="6903720" cy="0"/>
          </a:xfrm>
          <a:prstGeom prst="line">
            <a:avLst/>
          </a:prstGeom>
          <a:noFill/>
          <a:ln w="10160">
            <a:solidFill>
              <a:srgbClr val="7A00FF"/>
            </a:solidFill>
            <a:prstDash val="dash"/>
          </a:ln>
        </p:spPr>
      </p:sp>
      <p:sp>
        <p:nvSpPr>
          <p:cNvPr id="46" name="Text 43"/>
          <p:cNvSpPr/>
          <p:nvPr/>
        </p:nvSpPr>
        <p:spPr>
          <a:xfrm>
            <a:off x="768096" y="3785616"/>
            <a:ext cx="8229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7A00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발견</a:t>
            </a:r>
            <a:endParaRPr lang="en-US" sz="1200" dirty="0"/>
          </a:p>
        </p:txBody>
      </p:sp>
      <p:sp>
        <p:nvSpPr>
          <p:cNvPr id="47" name="Text 44"/>
          <p:cNvSpPr/>
          <p:nvPr/>
        </p:nvSpPr>
        <p:spPr>
          <a:xfrm>
            <a:off x="7744968" y="3785616"/>
            <a:ext cx="84124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7A00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다음 장면</a:t>
            </a:r>
            <a:endParaRPr lang="en-US" sz="1200" dirty="0"/>
          </a:p>
        </p:txBody>
      </p:sp>
      <p:sp>
        <p:nvSpPr>
          <p:cNvPr id="48" name="Shape 45"/>
          <p:cNvSpPr/>
          <p:nvPr/>
        </p:nvSpPr>
        <p:spPr>
          <a:xfrm>
            <a:off x="2121408" y="4160520"/>
            <a:ext cx="4901184" cy="365760"/>
          </a:xfrm>
          <a:prstGeom prst="roundRect">
            <a:avLst>
              <a:gd name="adj" fmla="val 15000"/>
            </a:avLst>
          </a:prstGeom>
          <a:solidFill>
            <a:srgbClr val="FAF6FF"/>
          </a:solidFill>
          <a:ln w="8890">
            <a:solidFill>
              <a:srgbClr val="E4E7EC"/>
            </a:solidFill>
            <a:prstDash val="solid"/>
          </a:ln>
        </p:spPr>
      </p:sp>
      <p:sp>
        <p:nvSpPr>
          <p:cNvPr id="49" name="Text 46"/>
          <p:cNvSpPr/>
          <p:nvPr/>
        </p:nvSpPr>
        <p:spPr>
          <a:xfrm>
            <a:off x="2304288" y="4251960"/>
            <a:ext cx="453542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7A00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현실 공간 × 모바일 인터랙션 × 왓슨 AI × 공동 목표</a:t>
            </a:r>
            <a:endParaRPr lang="en-US" sz="1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12064" y="228600"/>
            <a:ext cx="21488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b="1" spc="40" kern="0" dirty="0">
                <a:solidFill>
                  <a:srgbClr val="111318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UNIQUEGOOD COMPANY</a:t>
            </a:r>
            <a:endParaRPr lang="en-US" sz="1200" dirty="0"/>
          </a:p>
        </p:txBody>
      </p:sp>
      <p:pic>
        <p:nvPicPr>
          <p:cNvPr id="3" name="Image 0" descr="/data/worktrees/ws_1376f8bb35/s_lua5g2i4/deck/assets/logo-realworl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443216" y="219456"/>
            <a:ext cx="1188720" cy="155448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512064" y="566928"/>
            <a:ext cx="8119872" cy="0"/>
          </a:xfrm>
          <a:prstGeom prst="line">
            <a:avLst/>
          </a:prstGeom>
          <a:noFill/>
          <a:ln w="10160">
            <a:solidFill>
              <a:srgbClr val="111318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512064" y="4791456"/>
            <a:ext cx="32004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00" dirty="0">
                <a:solidFill>
                  <a:srgbClr val="8B8496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「더 스카우트」 AI 기업교육 대표 프로그램</a:t>
            </a:r>
            <a:endParaRPr lang="en-US" sz="900" dirty="0"/>
          </a:p>
        </p:txBody>
      </p:sp>
      <p:sp>
        <p:nvSpPr>
          <p:cNvPr id="6" name="Text 3"/>
          <p:cNvSpPr/>
          <p:nvPr/>
        </p:nvSpPr>
        <p:spPr>
          <a:xfrm>
            <a:off x="6537960" y="4791456"/>
            <a:ext cx="15544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900" dirty="0">
                <a:solidFill>
                  <a:srgbClr val="8B8496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학습 여정</a:t>
            </a:r>
            <a:endParaRPr lang="en-US" sz="900" dirty="0"/>
          </a:p>
        </p:txBody>
      </p:sp>
      <p:sp>
        <p:nvSpPr>
          <p:cNvPr id="7" name="Text 4"/>
          <p:cNvSpPr/>
          <p:nvPr/>
        </p:nvSpPr>
        <p:spPr>
          <a:xfrm>
            <a:off x="8211312" y="4791456"/>
            <a:ext cx="420624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900" b="1" dirty="0">
                <a:solidFill>
                  <a:srgbClr val="7A00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11</a:t>
            </a:r>
            <a:endParaRPr lang="en-US" sz="900" dirty="0"/>
          </a:p>
        </p:txBody>
      </p:sp>
      <p:sp>
        <p:nvSpPr>
          <p:cNvPr id="8" name="Text 5"/>
          <p:cNvSpPr/>
          <p:nvPr/>
        </p:nvSpPr>
        <p:spPr>
          <a:xfrm>
            <a:off x="512064" y="713232"/>
            <a:ext cx="8119872" cy="1737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00" b="1" spc="30" kern="0" dirty="0">
                <a:solidFill>
                  <a:srgbClr val="7A00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LEARNING JOURNEY · 5 ACTS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512064" y="914400"/>
            <a:ext cx="8119872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400" b="1" dirty="0">
                <a:solidFill>
                  <a:srgbClr val="111318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다섯 막이 하나의 협업 학습 흐름이 됩니다</a:t>
            </a:r>
            <a:endParaRPr lang="en-US" sz="3400" dirty="0"/>
          </a:p>
        </p:txBody>
      </p:sp>
      <p:sp>
        <p:nvSpPr>
          <p:cNvPr id="10" name="Text 7"/>
          <p:cNvSpPr/>
          <p:nvPr/>
        </p:nvSpPr>
        <p:spPr>
          <a:xfrm>
            <a:off x="512064" y="1344168"/>
            <a:ext cx="8119872" cy="2651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000" dirty="0">
                <a:solidFill>
                  <a:srgbClr val="5A607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시간·인원은 파일럿과 현장 리허설 뒤 확정하며, 아래 학습 순서는 유지합니다.</a:t>
            </a:r>
            <a:endParaRPr lang="en-US" sz="2000" dirty="0"/>
          </a:p>
        </p:txBody>
      </p:sp>
      <p:sp>
        <p:nvSpPr>
          <p:cNvPr id="11" name="Shape 8"/>
          <p:cNvSpPr/>
          <p:nvPr/>
        </p:nvSpPr>
        <p:spPr>
          <a:xfrm>
            <a:off x="1005840" y="2395728"/>
            <a:ext cx="7132320" cy="0"/>
          </a:xfrm>
          <a:prstGeom prst="line">
            <a:avLst/>
          </a:prstGeom>
          <a:noFill/>
          <a:ln w="15240">
            <a:solidFill>
              <a:srgbClr val="E4E7EC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1197864" y="2194560"/>
            <a:ext cx="402336" cy="402336"/>
          </a:xfrm>
          <a:prstGeom prst="ellipse">
            <a:avLst/>
          </a:prstGeom>
          <a:solidFill>
            <a:srgbClr val="FFFFFF"/>
          </a:solidFill>
          <a:ln w="12700">
            <a:solidFill>
              <a:srgbClr val="7A00FF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40080" y="1847088"/>
            <a:ext cx="1517904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7A00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1막</a:t>
            </a:r>
            <a:endParaRPr lang="en-US" sz="1200" dirty="0"/>
          </a:p>
        </p:txBody>
      </p:sp>
      <p:sp>
        <p:nvSpPr>
          <p:cNvPr id="14" name="Shape 11"/>
          <p:cNvSpPr/>
          <p:nvPr/>
        </p:nvSpPr>
        <p:spPr>
          <a:xfrm>
            <a:off x="640080" y="2743200"/>
            <a:ext cx="1517904" cy="1207008"/>
          </a:xfrm>
          <a:prstGeom prst="roundRect">
            <a:avLst>
              <a:gd name="adj" fmla="val 4545"/>
            </a:avLst>
          </a:prstGeom>
          <a:solidFill>
            <a:srgbClr val="F5F6F8"/>
          </a:solidFill>
          <a:ln w="8890">
            <a:solidFill>
              <a:srgbClr val="E4E7EC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749808" y="2962656"/>
            <a:ext cx="1298448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11318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목표 정렬</a:t>
            </a:r>
            <a:endParaRPr lang="en-US" sz="1500" dirty="0"/>
          </a:p>
        </p:txBody>
      </p:sp>
      <p:sp>
        <p:nvSpPr>
          <p:cNvPr id="16" name="Text 13"/>
          <p:cNvSpPr/>
          <p:nvPr/>
        </p:nvSpPr>
        <p:spPr>
          <a:xfrm>
            <a:off x="749808" y="3383280"/>
            <a:ext cx="129844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00" dirty="0">
                <a:solidFill>
                  <a:srgbClr val="5A607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역할 · 기준 · 공동 목표</a:t>
            </a:r>
            <a:endParaRPr lang="en-US" sz="1000" dirty="0"/>
          </a:p>
        </p:txBody>
      </p:sp>
      <p:sp>
        <p:nvSpPr>
          <p:cNvPr id="17" name="Shape 14"/>
          <p:cNvSpPr/>
          <p:nvPr/>
        </p:nvSpPr>
        <p:spPr>
          <a:xfrm>
            <a:off x="2862072" y="2194560"/>
            <a:ext cx="402336" cy="402336"/>
          </a:xfrm>
          <a:prstGeom prst="ellipse">
            <a:avLst/>
          </a:prstGeom>
          <a:solidFill>
            <a:srgbClr val="FFFFFF"/>
          </a:solidFill>
          <a:ln w="12700">
            <a:solidFill>
              <a:srgbClr val="7A00FF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2304288" y="1847088"/>
            <a:ext cx="1517904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7A00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2막</a:t>
            </a:r>
            <a:endParaRPr lang="en-US" sz="1200" dirty="0"/>
          </a:p>
        </p:txBody>
      </p:sp>
      <p:sp>
        <p:nvSpPr>
          <p:cNvPr id="19" name="Shape 16"/>
          <p:cNvSpPr/>
          <p:nvPr/>
        </p:nvSpPr>
        <p:spPr>
          <a:xfrm>
            <a:off x="2304288" y="2743200"/>
            <a:ext cx="1517904" cy="1207008"/>
          </a:xfrm>
          <a:prstGeom prst="roundRect">
            <a:avLst>
              <a:gd name="adj" fmla="val 4545"/>
            </a:avLst>
          </a:prstGeom>
          <a:solidFill>
            <a:srgbClr val="F5F6F8"/>
          </a:solidFill>
          <a:ln w="8890">
            <a:solidFill>
              <a:srgbClr val="E4E7EC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2414016" y="2962656"/>
            <a:ext cx="1298448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11318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사실 수집</a:t>
            </a:r>
            <a:endParaRPr lang="en-US" sz="1500" dirty="0"/>
          </a:p>
        </p:txBody>
      </p:sp>
      <p:sp>
        <p:nvSpPr>
          <p:cNvPr id="21" name="Text 18"/>
          <p:cNvSpPr/>
          <p:nvPr/>
        </p:nvSpPr>
        <p:spPr>
          <a:xfrm>
            <a:off x="2414016" y="3383280"/>
            <a:ext cx="129844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00" dirty="0">
                <a:solidFill>
                  <a:srgbClr val="5A607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관찰 · 출처 · 증거 기록</a:t>
            </a:r>
            <a:endParaRPr lang="en-US" sz="1000" dirty="0"/>
          </a:p>
        </p:txBody>
      </p:sp>
      <p:sp>
        <p:nvSpPr>
          <p:cNvPr id="22" name="Shape 19"/>
          <p:cNvSpPr/>
          <p:nvPr/>
        </p:nvSpPr>
        <p:spPr>
          <a:xfrm>
            <a:off x="4526280" y="2194560"/>
            <a:ext cx="402336" cy="402336"/>
          </a:xfrm>
          <a:prstGeom prst="ellipse">
            <a:avLst/>
          </a:prstGeom>
          <a:solidFill>
            <a:srgbClr val="7A00FF"/>
          </a:solidFill>
          <a:ln w="12700">
            <a:solidFill>
              <a:srgbClr val="7A00FF"/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3968496" y="1847088"/>
            <a:ext cx="1517904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7A00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3막</a:t>
            </a:r>
            <a:endParaRPr lang="en-US" sz="1200" dirty="0"/>
          </a:p>
        </p:txBody>
      </p:sp>
      <p:sp>
        <p:nvSpPr>
          <p:cNvPr id="24" name="Shape 21"/>
          <p:cNvSpPr/>
          <p:nvPr/>
        </p:nvSpPr>
        <p:spPr>
          <a:xfrm>
            <a:off x="3968496" y="2743200"/>
            <a:ext cx="1517904" cy="1207008"/>
          </a:xfrm>
          <a:prstGeom prst="roundRect">
            <a:avLst>
              <a:gd name="adj" fmla="val 4545"/>
            </a:avLst>
          </a:prstGeom>
          <a:solidFill>
            <a:srgbClr val="FAF6FF"/>
          </a:solidFill>
          <a:ln w="8890">
            <a:solidFill>
              <a:srgbClr val="7A00FF"/>
            </a:solidFill>
            <a:prstDash val="solid"/>
          </a:ln>
        </p:spPr>
      </p:sp>
      <p:sp>
        <p:nvSpPr>
          <p:cNvPr id="25" name="Text 22"/>
          <p:cNvSpPr/>
          <p:nvPr/>
        </p:nvSpPr>
        <p:spPr>
          <a:xfrm>
            <a:off x="4078224" y="2962656"/>
            <a:ext cx="1298448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11318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질문 검증</a:t>
            </a:r>
            <a:endParaRPr lang="en-US" sz="1500" dirty="0"/>
          </a:p>
        </p:txBody>
      </p:sp>
      <p:sp>
        <p:nvSpPr>
          <p:cNvPr id="26" name="Text 23"/>
          <p:cNvSpPr/>
          <p:nvPr/>
        </p:nvSpPr>
        <p:spPr>
          <a:xfrm>
            <a:off x="4078224" y="3383280"/>
            <a:ext cx="129844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00" dirty="0">
                <a:solidFill>
                  <a:srgbClr val="5A607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AI 질문 · 가정 확인</a:t>
            </a:r>
            <a:endParaRPr lang="en-US" sz="1000" dirty="0"/>
          </a:p>
        </p:txBody>
      </p:sp>
      <p:sp>
        <p:nvSpPr>
          <p:cNvPr id="27" name="Shape 24"/>
          <p:cNvSpPr/>
          <p:nvPr/>
        </p:nvSpPr>
        <p:spPr>
          <a:xfrm>
            <a:off x="6190488" y="2194560"/>
            <a:ext cx="402336" cy="402336"/>
          </a:xfrm>
          <a:prstGeom prst="ellipse">
            <a:avLst/>
          </a:prstGeom>
          <a:solidFill>
            <a:srgbClr val="FFFFFF"/>
          </a:solidFill>
          <a:ln w="12700">
            <a:solidFill>
              <a:srgbClr val="7A00FF"/>
            </a:solidFill>
            <a:prstDash val="solid"/>
          </a:ln>
        </p:spPr>
      </p:sp>
      <p:sp>
        <p:nvSpPr>
          <p:cNvPr id="28" name="Text 25"/>
          <p:cNvSpPr/>
          <p:nvPr/>
        </p:nvSpPr>
        <p:spPr>
          <a:xfrm>
            <a:off x="5632704" y="1847088"/>
            <a:ext cx="1517904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7A00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4막</a:t>
            </a:r>
            <a:endParaRPr lang="en-US" sz="1200" dirty="0"/>
          </a:p>
        </p:txBody>
      </p:sp>
      <p:sp>
        <p:nvSpPr>
          <p:cNvPr id="29" name="Shape 26"/>
          <p:cNvSpPr/>
          <p:nvPr/>
        </p:nvSpPr>
        <p:spPr>
          <a:xfrm>
            <a:off x="5632704" y="2743200"/>
            <a:ext cx="1517904" cy="1207008"/>
          </a:xfrm>
          <a:prstGeom prst="roundRect">
            <a:avLst>
              <a:gd name="adj" fmla="val 4545"/>
            </a:avLst>
          </a:prstGeom>
          <a:solidFill>
            <a:srgbClr val="F5F6F8"/>
          </a:solidFill>
          <a:ln w="8890">
            <a:solidFill>
              <a:srgbClr val="E4E7EC"/>
            </a:solidFill>
            <a:prstDash val="solid"/>
          </a:ln>
        </p:spPr>
      </p:sp>
      <p:sp>
        <p:nvSpPr>
          <p:cNvPr id="30" name="Text 27"/>
          <p:cNvSpPr/>
          <p:nvPr/>
        </p:nvSpPr>
        <p:spPr>
          <a:xfrm>
            <a:off x="5742432" y="2962656"/>
            <a:ext cx="1298448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11318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가설 합의</a:t>
            </a:r>
            <a:endParaRPr lang="en-US" sz="1500" dirty="0"/>
          </a:p>
        </p:txBody>
      </p:sp>
      <p:sp>
        <p:nvSpPr>
          <p:cNvPr id="31" name="Text 28"/>
          <p:cNvSpPr/>
          <p:nvPr/>
        </p:nvSpPr>
        <p:spPr>
          <a:xfrm>
            <a:off x="5742432" y="3383280"/>
            <a:ext cx="129844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00" dirty="0">
                <a:solidFill>
                  <a:srgbClr val="5A607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설명 · 비교 · 선택 근거</a:t>
            </a:r>
            <a:endParaRPr lang="en-US" sz="1000" dirty="0"/>
          </a:p>
        </p:txBody>
      </p:sp>
      <p:sp>
        <p:nvSpPr>
          <p:cNvPr id="32" name="Shape 29"/>
          <p:cNvSpPr/>
          <p:nvPr/>
        </p:nvSpPr>
        <p:spPr>
          <a:xfrm>
            <a:off x="7854696" y="2194560"/>
            <a:ext cx="402336" cy="402336"/>
          </a:xfrm>
          <a:prstGeom prst="ellipse">
            <a:avLst/>
          </a:prstGeom>
          <a:solidFill>
            <a:srgbClr val="FFFFFF"/>
          </a:solidFill>
          <a:ln w="12700">
            <a:solidFill>
              <a:srgbClr val="7A00FF"/>
            </a:solidFill>
            <a:prstDash val="solid"/>
          </a:ln>
        </p:spPr>
      </p:sp>
      <p:sp>
        <p:nvSpPr>
          <p:cNvPr id="33" name="Text 30"/>
          <p:cNvSpPr/>
          <p:nvPr/>
        </p:nvSpPr>
        <p:spPr>
          <a:xfrm>
            <a:off x="7296912" y="1847088"/>
            <a:ext cx="1517904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7A00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5막</a:t>
            </a:r>
            <a:endParaRPr lang="en-US" sz="1200" dirty="0"/>
          </a:p>
        </p:txBody>
      </p:sp>
      <p:sp>
        <p:nvSpPr>
          <p:cNvPr id="34" name="Shape 31"/>
          <p:cNvSpPr/>
          <p:nvPr/>
        </p:nvSpPr>
        <p:spPr>
          <a:xfrm>
            <a:off x="7296912" y="2743200"/>
            <a:ext cx="1517904" cy="1207008"/>
          </a:xfrm>
          <a:prstGeom prst="roundRect">
            <a:avLst>
              <a:gd name="adj" fmla="val 4545"/>
            </a:avLst>
          </a:prstGeom>
          <a:solidFill>
            <a:srgbClr val="F5F6F8"/>
          </a:solidFill>
          <a:ln w="8890">
            <a:solidFill>
              <a:srgbClr val="E4E7EC"/>
            </a:solidFill>
            <a:prstDash val="solid"/>
          </a:ln>
        </p:spPr>
      </p:sp>
      <p:sp>
        <p:nvSpPr>
          <p:cNvPr id="35" name="Text 32"/>
          <p:cNvSpPr/>
          <p:nvPr/>
        </p:nvSpPr>
        <p:spPr>
          <a:xfrm>
            <a:off x="7406640" y="2962656"/>
            <a:ext cx="1298448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11318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결정 성찰</a:t>
            </a:r>
            <a:endParaRPr lang="en-US" sz="1500" dirty="0"/>
          </a:p>
        </p:txBody>
      </p:sp>
      <p:sp>
        <p:nvSpPr>
          <p:cNvPr id="36" name="Text 33"/>
          <p:cNvSpPr/>
          <p:nvPr/>
        </p:nvSpPr>
        <p:spPr>
          <a:xfrm>
            <a:off x="7406640" y="3383280"/>
            <a:ext cx="129844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00" dirty="0">
                <a:solidFill>
                  <a:srgbClr val="5A607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결과 · 회고 · 다음 행동</a:t>
            </a:r>
            <a:endParaRPr lang="en-US" sz="1000" dirty="0"/>
          </a:p>
        </p:txBody>
      </p:sp>
      <p:sp>
        <p:nvSpPr>
          <p:cNvPr id="37" name="Text 34"/>
          <p:cNvSpPr/>
          <p:nvPr/>
        </p:nvSpPr>
        <p:spPr>
          <a:xfrm>
            <a:off x="512064" y="4224528"/>
            <a:ext cx="811987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7A00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목표 정렬  →  사실 수집  →  질문 검증  →  가설 합의  →  결정 성찰</a:t>
            </a:r>
            <a:endParaRPr lang="en-US" sz="1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12064" y="228600"/>
            <a:ext cx="21488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b="1" spc="40" kern="0" dirty="0">
                <a:solidFill>
                  <a:srgbClr val="111318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UNIQUEGOOD COMPANY</a:t>
            </a:r>
            <a:endParaRPr lang="en-US" sz="1200" dirty="0"/>
          </a:p>
        </p:txBody>
      </p:sp>
      <p:pic>
        <p:nvPicPr>
          <p:cNvPr id="3" name="Image 0" descr="/data/worktrees/ws_1376f8bb35/s_lua5g2i4/deck/assets/logo-realworl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443216" y="219456"/>
            <a:ext cx="1188720" cy="155448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512064" y="566928"/>
            <a:ext cx="8119872" cy="0"/>
          </a:xfrm>
          <a:prstGeom prst="line">
            <a:avLst/>
          </a:prstGeom>
          <a:noFill/>
          <a:ln w="10160">
            <a:solidFill>
              <a:srgbClr val="111318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512064" y="4791456"/>
            <a:ext cx="32004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00" dirty="0">
                <a:solidFill>
                  <a:srgbClr val="8B8496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「더 스카우트」 AI 기업교육 대표 프로그램</a:t>
            </a:r>
            <a:endParaRPr lang="en-US" sz="900" dirty="0"/>
          </a:p>
        </p:txBody>
      </p:sp>
      <p:sp>
        <p:nvSpPr>
          <p:cNvPr id="6" name="Text 3"/>
          <p:cNvSpPr/>
          <p:nvPr/>
        </p:nvSpPr>
        <p:spPr>
          <a:xfrm>
            <a:off x="6537960" y="4791456"/>
            <a:ext cx="15544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900" dirty="0">
                <a:solidFill>
                  <a:srgbClr val="8B8496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미션 구성</a:t>
            </a:r>
            <a:endParaRPr lang="en-US" sz="900" dirty="0"/>
          </a:p>
        </p:txBody>
      </p:sp>
      <p:sp>
        <p:nvSpPr>
          <p:cNvPr id="7" name="Text 4"/>
          <p:cNvSpPr/>
          <p:nvPr/>
        </p:nvSpPr>
        <p:spPr>
          <a:xfrm>
            <a:off x="8211312" y="4791456"/>
            <a:ext cx="420624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900" b="1" dirty="0">
                <a:solidFill>
                  <a:srgbClr val="7A00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12</a:t>
            </a:r>
            <a:endParaRPr lang="en-US" sz="900" dirty="0"/>
          </a:p>
        </p:txBody>
      </p:sp>
      <p:sp>
        <p:nvSpPr>
          <p:cNvPr id="8" name="Text 5"/>
          <p:cNvSpPr/>
          <p:nvPr/>
        </p:nvSpPr>
        <p:spPr>
          <a:xfrm>
            <a:off x="512064" y="713232"/>
            <a:ext cx="8119872" cy="1737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00" b="1" spc="30" kern="0" dirty="0">
                <a:solidFill>
                  <a:srgbClr val="7A00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ACT 1 · CALL &amp; BRIEFING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512064" y="914400"/>
            <a:ext cx="8119872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400" b="1" dirty="0">
                <a:solidFill>
                  <a:srgbClr val="111318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소집과 브리핑</a:t>
            </a:r>
            <a:endParaRPr lang="en-US" sz="3400" dirty="0"/>
          </a:p>
        </p:txBody>
      </p:sp>
      <p:sp>
        <p:nvSpPr>
          <p:cNvPr id="10" name="Text 7"/>
          <p:cNvSpPr/>
          <p:nvPr/>
        </p:nvSpPr>
        <p:spPr>
          <a:xfrm>
            <a:off x="512064" y="1344168"/>
            <a:ext cx="8119872" cy="2651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000" dirty="0">
                <a:solidFill>
                  <a:srgbClr val="5A607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처음 몇 분 안에 역할·목표·장소의 위협을 이해하고 바로 움직입니다.</a:t>
            </a:r>
            <a:endParaRPr lang="en-US" sz="2000" dirty="0"/>
          </a:p>
        </p:txBody>
      </p:sp>
      <p:sp>
        <p:nvSpPr>
          <p:cNvPr id="11" name="Shape 8"/>
          <p:cNvSpPr/>
          <p:nvPr/>
        </p:nvSpPr>
        <p:spPr>
          <a:xfrm>
            <a:off x="512064" y="1975104"/>
            <a:ext cx="1920240" cy="1682496"/>
          </a:xfrm>
          <a:prstGeom prst="roundRect">
            <a:avLst>
              <a:gd name="adj" fmla="val 3261"/>
            </a:avLst>
          </a:prstGeom>
          <a:solidFill>
            <a:srgbClr val="FAF6FF"/>
          </a:solidFill>
          <a:ln w="8890">
            <a:solidFill>
              <a:srgbClr val="7A00FF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658368" y="2121408"/>
            <a:ext cx="310896" cy="310896"/>
          </a:xfrm>
          <a:prstGeom prst="ellipse">
            <a:avLst/>
          </a:prstGeom>
          <a:solidFill>
            <a:srgbClr val="7A00FF"/>
          </a:solidFill>
          <a:ln w="12700">
            <a:solidFill>
              <a:srgbClr val="7A00FF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58368" y="2135124"/>
            <a:ext cx="310896" cy="2834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01</a:t>
            </a:r>
            <a:endParaRPr lang="en-US" sz="1200" dirty="0"/>
          </a:p>
        </p:txBody>
      </p:sp>
      <p:sp>
        <p:nvSpPr>
          <p:cNvPr id="14" name="Text 11"/>
          <p:cNvSpPr/>
          <p:nvPr/>
        </p:nvSpPr>
        <p:spPr>
          <a:xfrm>
            <a:off x="658368" y="2542032"/>
            <a:ext cx="1627632" cy="2651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111318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비밀 채널 접속</a:t>
            </a:r>
            <a:endParaRPr lang="en-US" sz="1800" dirty="0"/>
          </a:p>
        </p:txBody>
      </p:sp>
      <p:sp>
        <p:nvSpPr>
          <p:cNvPr id="15" name="Text 12"/>
          <p:cNvSpPr/>
          <p:nvPr/>
        </p:nvSpPr>
        <p:spPr>
          <a:xfrm>
            <a:off x="658368" y="2907792"/>
            <a:ext cx="1627632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buNone/>
            </a:pPr>
            <a:r>
              <a:rPr lang="en-US" sz="1200" dirty="0">
                <a:solidFill>
                  <a:srgbClr val="5A607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현실과 게임의</a:t>
            </a:r>
            <a:endParaRPr lang="en-US" sz="1200" dirty="0"/>
          </a:p>
          <a:p>
            <a:pPr algn="ctr" indent="0" marL="0">
              <a:buNone/>
            </a:pPr>
            <a:r>
              <a:rPr lang="en-US" sz="1200" dirty="0">
                <a:solidFill>
                  <a:srgbClr val="5A607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경계를 여는 첫 화면</a:t>
            </a:r>
            <a:endParaRPr lang="en-US" sz="1200" dirty="0"/>
          </a:p>
        </p:txBody>
      </p:sp>
      <p:sp>
        <p:nvSpPr>
          <p:cNvPr id="16" name="Shape 13"/>
          <p:cNvSpPr/>
          <p:nvPr/>
        </p:nvSpPr>
        <p:spPr>
          <a:xfrm>
            <a:off x="2432304" y="2807208"/>
            <a:ext cx="164592" cy="0"/>
          </a:xfrm>
          <a:prstGeom prst="line">
            <a:avLst/>
          </a:prstGeom>
          <a:noFill/>
          <a:ln w="15240">
            <a:solidFill>
              <a:srgbClr val="7A00FF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2523744" y="2642616"/>
            <a:ext cx="164592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7A00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›</a:t>
            </a:r>
            <a:endParaRPr lang="en-US" sz="2200" dirty="0"/>
          </a:p>
        </p:txBody>
      </p:sp>
      <p:sp>
        <p:nvSpPr>
          <p:cNvPr id="18" name="Shape 15"/>
          <p:cNvSpPr/>
          <p:nvPr/>
        </p:nvSpPr>
        <p:spPr>
          <a:xfrm>
            <a:off x="2596896" y="1975104"/>
            <a:ext cx="1920240" cy="1682496"/>
          </a:xfrm>
          <a:prstGeom prst="roundRect">
            <a:avLst>
              <a:gd name="adj" fmla="val 3261"/>
            </a:avLst>
          </a:prstGeom>
          <a:solidFill>
            <a:srgbClr val="FFFFFF"/>
          </a:solidFill>
          <a:ln w="8890">
            <a:solidFill>
              <a:srgbClr val="E4E7EC"/>
            </a:solidFill>
            <a:prstDash val="solid"/>
          </a:ln>
        </p:spPr>
      </p:sp>
      <p:sp>
        <p:nvSpPr>
          <p:cNvPr id="19" name="Shape 16"/>
          <p:cNvSpPr/>
          <p:nvPr/>
        </p:nvSpPr>
        <p:spPr>
          <a:xfrm>
            <a:off x="2743200" y="2121408"/>
            <a:ext cx="310896" cy="310896"/>
          </a:xfrm>
          <a:prstGeom prst="ellipse">
            <a:avLst/>
          </a:prstGeom>
          <a:solidFill>
            <a:srgbClr val="FFFFFF"/>
          </a:solidFill>
          <a:ln w="12700">
            <a:solidFill>
              <a:srgbClr val="7A00FF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2743200" y="2135124"/>
            <a:ext cx="310896" cy="2834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7A00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02</a:t>
            </a:r>
            <a:endParaRPr lang="en-US" sz="1200" dirty="0"/>
          </a:p>
        </p:txBody>
      </p:sp>
      <p:sp>
        <p:nvSpPr>
          <p:cNvPr id="21" name="Text 18"/>
          <p:cNvSpPr/>
          <p:nvPr/>
        </p:nvSpPr>
        <p:spPr>
          <a:xfrm>
            <a:off x="2743200" y="2542032"/>
            <a:ext cx="1627632" cy="2651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111318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현장 요원 승인</a:t>
            </a:r>
            <a:endParaRPr lang="en-US" sz="1800" dirty="0"/>
          </a:p>
        </p:txBody>
      </p:sp>
      <p:sp>
        <p:nvSpPr>
          <p:cNvPr id="22" name="Text 19"/>
          <p:cNvSpPr/>
          <p:nvPr/>
        </p:nvSpPr>
        <p:spPr>
          <a:xfrm>
            <a:off x="2743200" y="2907792"/>
            <a:ext cx="1627632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buNone/>
            </a:pPr>
            <a:r>
              <a:rPr lang="en-US" sz="1200" dirty="0">
                <a:solidFill>
                  <a:srgbClr val="5A607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팀과 역할을</a:t>
            </a:r>
            <a:endParaRPr lang="en-US" sz="1200" dirty="0"/>
          </a:p>
          <a:p>
            <a:pPr algn="ctr" indent="0" marL="0">
              <a:buNone/>
            </a:pPr>
            <a:r>
              <a:rPr lang="en-US" sz="1200" dirty="0">
                <a:solidFill>
                  <a:srgbClr val="5A607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확인하고 작전에</a:t>
            </a:r>
            <a:endParaRPr lang="en-US" sz="1200" dirty="0"/>
          </a:p>
          <a:p>
            <a:pPr algn="ctr" indent="0" marL="0">
              <a:buNone/>
            </a:pPr>
            <a:r>
              <a:rPr lang="en-US" sz="1200" dirty="0">
                <a:solidFill>
                  <a:srgbClr val="5A607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합류</a:t>
            </a:r>
            <a:endParaRPr lang="en-US" sz="1200" dirty="0"/>
          </a:p>
        </p:txBody>
      </p:sp>
      <p:sp>
        <p:nvSpPr>
          <p:cNvPr id="23" name="Shape 20"/>
          <p:cNvSpPr/>
          <p:nvPr/>
        </p:nvSpPr>
        <p:spPr>
          <a:xfrm>
            <a:off x="4517136" y="2807208"/>
            <a:ext cx="164592" cy="0"/>
          </a:xfrm>
          <a:prstGeom prst="line">
            <a:avLst/>
          </a:prstGeom>
          <a:noFill/>
          <a:ln w="15240">
            <a:solidFill>
              <a:srgbClr val="7A00FF"/>
            </a:solidFill>
            <a:prstDash val="solid"/>
          </a:ln>
        </p:spPr>
      </p:sp>
      <p:sp>
        <p:nvSpPr>
          <p:cNvPr id="24" name="Text 21"/>
          <p:cNvSpPr/>
          <p:nvPr/>
        </p:nvSpPr>
        <p:spPr>
          <a:xfrm>
            <a:off x="4608576" y="2642616"/>
            <a:ext cx="164592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7A00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›</a:t>
            </a:r>
            <a:endParaRPr lang="en-US" sz="2200" dirty="0"/>
          </a:p>
        </p:txBody>
      </p:sp>
      <p:sp>
        <p:nvSpPr>
          <p:cNvPr id="25" name="Shape 22"/>
          <p:cNvSpPr/>
          <p:nvPr/>
        </p:nvSpPr>
        <p:spPr>
          <a:xfrm>
            <a:off x="4681728" y="1975104"/>
            <a:ext cx="1920240" cy="1682496"/>
          </a:xfrm>
          <a:prstGeom prst="roundRect">
            <a:avLst>
              <a:gd name="adj" fmla="val 3261"/>
            </a:avLst>
          </a:prstGeom>
          <a:solidFill>
            <a:srgbClr val="FFFFFF"/>
          </a:solidFill>
          <a:ln w="8890">
            <a:solidFill>
              <a:srgbClr val="E4E7EC"/>
            </a:solidFill>
            <a:prstDash val="solid"/>
          </a:ln>
        </p:spPr>
      </p:sp>
      <p:sp>
        <p:nvSpPr>
          <p:cNvPr id="26" name="Shape 23"/>
          <p:cNvSpPr/>
          <p:nvPr/>
        </p:nvSpPr>
        <p:spPr>
          <a:xfrm>
            <a:off x="4828032" y="2121408"/>
            <a:ext cx="310896" cy="310896"/>
          </a:xfrm>
          <a:prstGeom prst="ellipse">
            <a:avLst/>
          </a:prstGeom>
          <a:solidFill>
            <a:srgbClr val="FFFFFF"/>
          </a:solidFill>
          <a:ln w="12700">
            <a:solidFill>
              <a:srgbClr val="7A00FF"/>
            </a:solidFill>
            <a:prstDash val="solid"/>
          </a:ln>
        </p:spPr>
      </p:sp>
      <p:sp>
        <p:nvSpPr>
          <p:cNvPr id="27" name="Text 24"/>
          <p:cNvSpPr/>
          <p:nvPr/>
        </p:nvSpPr>
        <p:spPr>
          <a:xfrm>
            <a:off x="4828032" y="2135124"/>
            <a:ext cx="310896" cy="2834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7A00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03</a:t>
            </a:r>
            <a:endParaRPr lang="en-US" sz="1200" dirty="0"/>
          </a:p>
        </p:txBody>
      </p:sp>
      <p:sp>
        <p:nvSpPr>
          <p:cNvPr id="28" name="Text 25"/>
          <p:cNvSpPr/>
          <p:nvPr/>
        </p:nvSpPr>
        <p:spPr>
          <a:xfrm>
            <a:off x="4828032" y="2542032"/>
            <a:ext cx="1627632" cy="2651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111318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사건 파일 수신</a:t>
            </a:r>
            <a:endParaRPr lang="en-US" sz="1800" dirty="0"/>
          </a:p>
        </p:txBody>
      </p:sp>
      <p:sp>
        <p:nvSpPr>
          <p:cNvPr id="29" name="Text 26"/>
          <p:cNvSpPr/>
          <p:nvPr/>
        </p:nvSpPr>
        <p:spPr>
          <a:xfrm>
            <a:off x="4828032" y="2907792"/>
            <a:ext cx="1627632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buNone/>
            </a:pPr>
            <a:r>
              <a:rPr lang="en-US" sz="1200" dirty="0">
                <a:solidFill>
                  <a:srgbClr val="5A607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장소에서 벌어진</a:t>
            </a:r>
            <a:endParaRPr lang="en-US" sz="1200" dirty="0"/>
          </a:p>
          <a:p>
            <a:pPr algn="ctr" indent="0" marL="0">
              <a:buNone/>
            </a:pPr>
            <a:r>
              <a:rPr lang="en-US" sz="1200" dirty="0">
                <a:solidFill>
                  <a:srgbClr val="5A607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위협과 공동 목표</a:t>
            </a:r>
            <a:endParaRPr lang="en-US" sz="1200" dirty="0"/>
          </a:p>
          <a:p>
            <a:pPr algn="ctr" indent="0" marL="0">
              <a:buNone/>
            </a:pPr>
            <a:r>
              <a:rPr lang="en-US" sz="1200" dirty="0">
                <a:solidFill>
                  <a:srgbClr val="5A607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이해</a:t>
            </a:r>
            <a:endParaRPr lang="en-US" sz="1200" dirty="0"/>
          </a:p>
        </p:txBody>
      </p:sp>
      <p:sp>
        <p:nvSpPr>
          <p:cNvPr id="30" name="Shape 27"/>
          <p:cNvSpPr/>
          <p:nvPr/>
        </p:nvSpPr>
        <p:spPr>
          <a:xfrm>
            <a:off x="6601968" y="2807208"/>
            <a:ext cx="164592" cy="0"/>
          </a:xfrm>
          <a:prstGeom prst="line">
            <a:avLst/>
          </a:prstGeom>
          <a:noFill/>
          <a:ln w="15240">
            <a:solidFill>
              <a:srgbClr val="7A00FF"/>
            </a:solidFill>
            <a:prstDash val="solid"/>
          </a:ln>
        </p:spPr>
      </p:sp>
      <p:sp>
        <p:nvSpPr>
          <p:cNvPr id="31" name="Text 28"/>
          <p:cNvSpPr/>
          <p:nvPr/>
        </p:nvSpPr>
        <p:spPr>
          <a:xfrm>
            <a:off x="6693408" y="2642616"/>
            <a:ext cx="164592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7A00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›</a:t>
            </a:r>
            <a:endParaRPr lang="en-US" sz="2200" dirty="0"/>
          </a:p>
        </p:txBody>
      </p:sp>
      <p:sp>
        <p:nvSpPr>
          <p:cNvPr id="32" name="Shape 29"/>
          <p:cNvSpPr/>
          <p:nvPr/>
        </p:nvSpPr>
        <p:spPr>
          <a:xfrm>
            <a:off x="6766560" y="1975104"/>
            <a:ext cx="1920240" cy="1682496"/>
          </a:xfrm>
          <a:prstGeom prst="roundRect">
            <a:avLst>
              <a:gd name="adj" fmla="val 3261"/>
            </a:avLst>
          </a:prstGeom>
          <a:solidFill>
            <a:srgbClr val="FFFFFF"/>
          </a:solidFill>
          <a:ln w="8890">
            <a:solidFill>
              <a:srgbClr val="E4E7EC"/>
            </a:solidFill>
            <a:prstDash val="solid"/>
          </a:ln>
        </p:spPr>
      </p:sp>
      <p:sp>
        <p:nvSpPr>
          <p:cNvPr id="33" name="Shape 30"/>
          <p:cNvSpPr/>
          <p:nvPr/>
        </p:nvSpPr>
        <p:spPr>
          <a:xfrm>
            <a:off x="6912864" y="2121408"/>
            <a:ext cx="310896" cy="310896"/>
          </a:xfrm>
          <a:prstGeom prst="ellipse">
            <a:avLst/>
          </a:prstGeom>
          <a:solidFill>
            <a:srgbClr val="FFFFFF"/>
          </a:solidFill>
          <a:ln w="12700">
            <a:solidFill>
              <a:srgbClr val="7A00FF"/>
            </a:solidFill>
            <a:prstDash val="solid"/>
          </a:ln>
        </p:spPr>
      </p:sp>
      <p:sp>
        <p:nvSpPr>
          <p:cNvPr id="34" name="Text 31"/>
          <p:cNvSpPr/>
          <p:nvPr/>
        </p:nvSpPr>
        <p:spPr>
          <a:xfrm>
            <a:off x="6912864" y="2135124"/>
            <a:ext cx="310896" cy="2834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7A00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04</a:t>
            </a:r>
            <a:endParaRPr lang="en-US" sz="1200" dirty="0"/>
          </a:p>
        </p:txBody>
      </p:sp>
      <p:sp>
        <p:nvSpPr>
          <p:cNvPr id="35" name="Text 32"/>
          <p:cNvSpPr/>
          <p:nvPr/>
        </p:nvSpPr>
        <p:spPr>
          <a:xfrm>
            <a:off x="6912864" y="2542032"/>
            <a:ext cx="1627632" cy="2651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111318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첫 단서 확인</a:t>
            </a:r>
            <a:endParaRPr lang="en-US" sz="1800" dirty="0"/>
          </a:p>
        </p:txBody>
      </p:sp>
      <p:sp>
        <p:nvSpPr>
          <p:cNvPr id="36" name="Text 33"/>
          <p:cNvSpPr/>
          <p:nvPr/>
        </p:nvSpPr>
        <p:spPr>
          <a:xfrm>
            <a:off x="6912864" y="2907792"/>
            <a:ext cx="1627632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buNone/>
            </a:pPr>
            <a:r>
              <a:rPr lang="en-US" sz="1200" dirty="0">
                <a:solidFill>
                  <a:srgbClr val="5A607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화면에서 현장으로</a:t>
            </a:r>
            <a:endParaRPr lang="en-US" sz="1200" dirty="0"/>
          </a:p>
          <a:p>
            <a:pPr algn="ctr" indent="0" marL="0">
              <a:buNone/>
            </a:pPr>
            <a:r>
              <a:rPr lang="en-US" sz="1200" dirty="0">
                <a:solidFill>
                  <a:srgbClr val="5A607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시선을 전환</a:t>
            </a:r>
            <a:endParaRPr lang="en-US" sz="1200" dirty="0"/>
          </a:p>
        </p:txBody>
      </p:sp>
      <p:sp>
        <p:nvSpPr>
          <p:cNvPr id="37" name="Shape 34"/>
          <p:cNvSpPr/>
          <p:nvPr/>
        </p:nvSpPr>
        <p:spPr>
          <a:xfrm>
            <a:off x="2322576" y="3886200"/>
            <a:ext cx="877824" cy="283464"/>
          </a:xfrm>
          <a:prstGeom prst="roundRect">
            <a:avLst>
              <a:gd name="adj" fmla="val 19355"/>
            </a:avLst>
          </a:prstGeom>
          <a:solidFill>
            <a:srgbClr val="F5F6F8"/>
          </a:solidFill>
          <a:ln w="8890">
            <a:solidFill>
              <a:srgbClr val="E4E7EC"/>
            </a:solidFill>
            <a:prstDash val="solid"/>
          </a:ln>
        </p:spPr>
      </p:sp>
      <p:sp>
        <p:nvSpPr>
          <p:cNvPr id="38" name="Text 35"/>
          <p:cNvSpPr/>
          <p:nvPr/>
        </p:nvSpPr>
        <p:spPr>
          <a:xfrm>
            <a:off x="2395728" y="3936492"/>
            <a:ext cx="7315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00" dirty="0">
                <a:solidFill>
                  <a:srgbClr val="5A607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접속</a:t>
            </a:r>
            <a:endParaRPr lang="en-US" sz="1200" dirty="0"/>
          </a:p>
        </p:txBody>
      </p:sp>
      <p:sp>
        <p:nvSpPr>
          <p:cNvPr id="39" name="Shape 36"/>
          <p:cNvSpPr/>
          <p:nvPr/>
        </p:nvSpPr>
        <p:spPr>
          <a:xfrm>
            <a:off x="3383280" y="3886200"/>
            <a:ext cx="877824" cy="283464"/>
          </a:xfrm>
          <a:prstGeom prst="roundRect">
            <a:avLst>
              <a:gd name="adj" fmla="val 19355"/>
            </a:avLst>
          </a:prstGeom>
          <a:solidFill>
            <a:srgbClr val="F5F6F8"/>
          </a:solidFill>
          <a:ln w="8890">
            <a:solidFill>
              <a:srgbClr val="E4E7EC"/>
            </a:solidFill>
            <a:prstDash val="solid"/>
          </a:ln>
        </p:spPr>
      </p:sp>
      <p:sp>
        <p:nvSpPr>
          <p:cNvPr id="40" name="Text 37"/>
          <p:cNvSpPr/>
          <p:nvPr/>
        </p:nvSpPr>
        <p:spPr>
          <a:xfrm>
            <a:off x="3456432" y="3936492"/>
            <a:ext cx="7315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00" dirty="0">
                <a:solidFill>
                  <a:srgbClr val="5A607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역할</a:t>
            </a:r>
            <a:endParaRPr lang="en-US" sz="1200" dirty="0"/>
          </a:p>
        </p:txBody>
      </p:sp>
      <p:sp>
        <p:nvSpPr>
          <p:cNvPr id="41" name="Shape 38"/>
          <p:cNvSpPr/>
          <p:nvPr/>
        </p:nvSpPr>
        <p:spPr>
          <a:xfrm>
            <a:off x="4443984" y="3886200"/>
            <a:ext cx="877824" cy="283464"/>
          </a:xfrm>
          <a:prstGeom prst="roundRect">
            <a:avLst>
              <a:gd name="adj" fmla="val 19355"/>
            </a:avLst>
          </a:prstGeom>
          <a:solidFill>
            <a:srgbClr val="F1E8FF"/>
          </a:solidFill>
          <a:ln w="8890">
            <a:solidFill>
              <a:srgbClr val="7A00FF"/>
            </a:solidFill>
            <a:prstDash val="solid"/>
          </a:ln>
        </p:spPr>
      </p:sp>
      <p:sp>
        <p:nvSpPr>
          <p:cNvPr id="42" name="Text 39"/>
          <p:cNvSpPr/>
          <p:nvPr/>
        </p:nvSpPr>
        <p:spPr>
          <a:xfrm>
            <a:off x="4517136" y="3936492"/>
            <a:ext cx="7315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7A00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목표</a:t>
            </a:r>
            <a:endParaRPr lang="en-US" sz="1200" dirty="0"/>
          </a:p>
        </p:txBody>
      </p:sp>
      <p:sp>
        <p:nvSpPr>
          <p:cNvPr id="43" name="Shape 40"/>
          <p:cNvSpPr/>
          <p:nvPr/>
        </p:nvSpPr>
        <p:spPr>
          <a:xfrm>
            <a:off x="5504688" y="3886200"/>
            <a:ext cx="1060704" cy="283464"/>
          </a:xfrm>
          <a:prstGeom prst="roundRect">
            <a:avLst>
              <a:gd name="adj" fmla="val 19355"/>
            </a:avLst>
          </a:prstGeom>
          <a:solidFill>
            <a:srgbClr val="F5F6F8"/>
          </a:solidFill>
          <a:ln w="8890">
            <a:solidFill>
              <a:srgbClr val="E4E7EC"/>
            </a:solidFill>
            <a:prstDash val="solid"/>
          </a:ln>
        </p:spPr>
      </p:sp>
      <p:sp>
        <p:nvSpPr>
          <p:cNvPr id="44" name="Text 41"/>
          <p:cNvSpPr/>
          <p:nvPr/>
        </p:nvSpPr>
        <p:spPr>
          <a:xfrm>
            <a:off x="5577840" y="3936492"/>
            <a:ext cx="9144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00" dirty="0">
                <a:solidFill>
                  <a:srgbClr val="5A607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첫 행동</a:t>
            </a:r>
            <a:endParaRPr lang="en-US" sz="1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12064" y="228600"/>
            <a:ext cx="21488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b="1" spc="40" kern="0" dirty="0">
                <a:solidFill>
                  <a:srgbClr val="111318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UNIQUEGOOD COMPANY</a:t>
            </a:r>
            <a:endParaRPr lang="en-US" sz="1200" dirty="0"/>
          </a:p>
        </p:txBody>
      </p:sp>
      <p:pic>
        <p:nvPicPr>
          <p:cNvPr id="3" name="Image 0" descr="/data/worktrees/ws_1376f8bb35/s_lua5g2i4/deck/assets/logo-realworl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443216" y="219456"/>
            <a:ext cx="1188720" cy="155448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512064" y="566928"/>
            <a:ext cx="8119872" cy="0"/>
          </a:xfrm>
          <a:prstGeom prst="line">
            <a:avLst/>
          </a:prstGeom>
          <a:noFill/>
          <a:ln w="10160">
            <a:solidFill>
              <a:srgbClr val="111318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512064" y="4791456"/>
            <a:ext cx="32004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00" dirty="0">
                <a:solidFill>
                  <a:srgbClr val="8B8496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「더 스카우트」 AI 기업교육 대표 프로그램</a:t>
            </a:r>
            <a:endParaRPr lang="en-US" sz="900" dirty="0"/>
          </a:p>
        </p:txBody>
      </p:sp>
      <p:sp>
        <p:nvSpPr>
          <p:cNvPr id="6" name="Text 3"/>
          <p:cNvSpPr/>
          <p:nvPr/>
        </p:nvSpPr>
        <p:spPr>
          <a:xfrm>
            <a:off x="6537960" y="4791456"/>
            <a:ext cx="15544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900" dirty="0">
                <a:solidFill>
                  <a:srgbClr val="8B8496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미션 구성</a:t>
            </a:r>
            <a:endParaRPr lang="en-US" sz="900" dirty="0"/>
          </a:p>
        </p:txBody>
      </p:sp>
      <p:sp>
        <p:nvSpPr>
          <p:cNvPr id="7" name="Text 4"/>
          <p:cNvSpPr/>
          <p:nvPr/>
        </p:nvSpPr>
        <p:spPr>
          <a:xfrm>
            <a:off x="8211312" y="4791456"/>
            <a:ext cx="420624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900" b="1" dirty="0">
                <a:solidFill>
                  <a:srgbClr val="7A00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13</a:t>
            </a:r>
            <a:endParaRPr lang="en-US" sz="900" dirty="0"/>
          </a:p>
        </p:txBody>
      </p:sp>
      <p:sp>
        <p:nvSpPr>
          <p:cNvPr id="8" name="Text 5"/>
          <p:cNvSpPr/>
          <p:nvPr/>
        </p:nvSpPr>
        <p:spPr>
          <a:xfrm>
            <a:off x="512064" y="713232"/>
            <a:ext cx="8119872" cy="1737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00" b="1" spc="30" kern="0" dirty="0">
                <a:solidFill>
                  <a:srgbClr val="7A00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ACT 2 · FIELD EXPLORATION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512064" y="914400"/>
            <a:ext cx="8119872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400" b="1" dirty="0">
                <a:solidFill>
                  <a:srgbClr val="111318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현장을 직접 관찰하고 탐색합니다</a:t>
            </a:r>
            <a:endParaRPr lang="en-US" sz="3400" dirty="0"/>
          </a:p>
        </p:txBody>
      </p:sp>
      <p:sp>
        <p:nvSpPr>
          <p:cNvPr id="10" name="Text 7"/>
          <p:cNvSpPr/>
          <p:nvPr/>
        </p:nvSpPr>
        <p:spPr>
          <a:xfrm>
            <a:off x="512064" y="1344168"/>
            <a:ext cx="8119872" cy="2651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000" dirty="0">
                <a:solidFill>
                  <a:srgbClr val="5A607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화면만 보는 것이 아니라 실제 장소의 차이와 패턴을 발견하는 플레이입니다.</a:t>
            </a:r>
            <a:endParaRPr lang="en-US" sz="2000" dirty="0"/>
          </a:p>
        </p:txBody>
      </p:sp>
      <p:pic>
        <p:nvPicPr>
          <p:cNvPr id="11" name="Image 1" descr="/data/worktrees/ws_1376f8bb35/s_lua5g2i4/assets/generated/scout-evidence-table-v4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2064" y="1847088"/>
            <a:ext cx="4133088" cy="2514600"/>
          </a:xfrm>
          <a:prstGeom prst="rect">
            <a:avLst/>
          </a:prstGeom>
        </p:spPr>
      </p:pic>
      <p:sp>
        <p:nvSpPr>
          <p:cNvPr id="12" name="Shape 8"/>
          <p:cNvSpPr/>
          <p:nvPr/>
        </p:nvSpPr>
        <p:spPr>
          <a:xfrm>
            <a:off x="512064" y="1847088"/>
            <a:ext cx="4133088" cy="2514600"/>
          </a:xfrm>
          <a:prstGeom prst="rect">
            <a:avLst/>
          </a:prstGeom>
          <a:solidFill>
            <a:srgbClr val="FFFFFF">
              <a:alpha val="0"/>
            </a:srgbClr>
          </a:solidFill>
          <a:ln w="8890">
            <a:solidFill>
              <a:srgbClr val="E4E7EC"/>
            </a:solidFill>
            <a:prstDash val="solid"/>
          </a:ln>
        </p:spPr>
      </p:sp>
      <p:sp>
        <p:nvSpPr>
          <p:cNvPr id="13" name="Shape 9"/>
          <p:cNvSpPr/>
          <p:nvPr/>
        </p:nvSpPr>
        <p:spPr>
          <a:xfrm>
            <a:off x="4919472" y="1883664"/>
            <a:ext cx="310896" cy="310896"/>
          </a:xfrm>
          <a:prstGeom prst="ellipse">
            <a:avLst/>
          </a:prstGeom>
          <a:solidFill>
            <a:srgbClr val="FFFFFF"/>
          </a:solidFill>
          <a:ln w="12700">
            <a:solidFill>
              <a:srgbClr val="7A00FF"/>
            </a:solidFill>
            <a:prstDash val="solid"/>
          </a:ln>
        </p:spPr>
      </p:sp>
      <p:sp>
        <p:nvSpPr>
          <p:cNvPr id="14" name="Text 10"/>
          <p:cNvSpPr/>
          <p:nvPr/>
        </p:nvSpPr>
        <p:spPr>
          <a:xfrm>
            <a:off x="4919472" y="1897380"/>
            <a:ext cx="310896" cy="2834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7A00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01</a:t>
            </a:r>
            <a:endParaRPr lang="en-US" sz="1200" dirty="0"/>
          </a:p>
        </p:txBody>
      </p:sp>
      <p:sp>
        <p:nvSpPr>
          <p:cNvPr id="15" name="Text 11"/>
          <p:cNvSpPr/>
          <p:nvPr/>
        </p:nvSpPr>
        <p:spPr>
          <a:xfrm>
            <a:off x="5376672" y="1865376"/>
            <a:ext cx="1143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111318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물리 단서</a:t>
            </a:r>
            <a:endParaRPr lang="en-US" sz="1600" dirty="0"/>
          </a:p>
        </p:txBody>
      </p:sp>
      <p:sp>
        <p:nvSpPr>
          <p:cNvPr id="16" name="Text 12"/>
          <p:cNvSpPr/>
          <p:nvPr/>
        </p:nvSpPr>
        <p:spPr>
          <a:xfrm>
            <a:off x="6528816" y="1865376"/>
            <a:ext cx="199339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100" dirty="0">
                <a:solidFill>
                  <a:srgbClr val="5A607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포스터·표식·배치에서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5A607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규칙을 발견</a:t>
            </a:r>
            <a:endParaRPr lang="en-US" sz="1100" dirty="0"/>
          </a:p>
        </p:txBody>
      </p:sp>
      <p:sp>
        <p:nvSpPr>
          <p:cNvPr id="17" name="Shape 13"/>
          <p:cNvSpPr/>
          <p:nvPr/>
        </p:nvSpPr>
        <p:spPr>
          <a:xfrm>
            <a:off x="5376672" y="2313432"/>
            <a:ext cx="3145536" cy="0"/>
          </a:xfrm>
          <a:prstGeom prst="line">
            <a:avLst/>
          </a:prstGeom>
          <a:noFill/>
          <a:ln w="7620">
            <a:solidFill>
              <a:srgbClr val="E4E7EC"/>
            </a:solidFill>
            <a:prstDash val="solid"/>
          </a:ln>
        </p:spPr>
      </p:sp>
      <p:sp>
        <p:nvSpPr>
          <p:cNvPr id="18" name="Shape 14"/>
          <p:cNvSpPr/>
          <p:nvPr/>
        </p:nvSpPr>
        <p:spPr>
          <a:xfrm>
            <a:off x="4919472" y="2487168"/>
            <a:ext cx="310896" cy="310896"/>
          </a:xfrm>
          <a:prstGeom prst="ellipse">
            <a:avLst/>
          </a:prstGeom>
          <a:solidFill>
            <a:srgbClr val="FFFFFF"/>
          </a:solidFill>
          <a:ln w="12700">
            <a:solidFill>
              <a:srgbClr val="7A00FF"/>
            </a:solidFill>
            <a:prstDash val="solid"/>
          </a:ln>
        </p:spPr>
      </p:sp>
      <p:sp>
        <p:nvSpPr>
          <p:cNvPr id="19" name="Text 15"/>
          <p:cNvSpPr/>
          <p:nvPr/>
        </p:nvSpPr>
        <p:spPr>
          <a:xfrm>
            <a:off x="4919472" y="2500884"/>
            <a:ext cx="310896" cy="2834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7A00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02</a:t>
            </a:r>
            <a:endParaRPr lang="en-US" sz="1200" dirty="0"/>
          </a:p>
        </p:txBody>
      </p:sp>
      <p:sp>
        <p:nvSpPr>
          <p:cNvPr id="20" name="Text 16"/>
          <p:cNvSpPr/>
          <p:nvPr/>
        </p:nvSpPr>
        <p:spPr>
          <a:xfrm>
            <a:off x="5376672" y="2468880"/>
            <a:ext cx="1143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111318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위치 체크</a:t>
            </a:r>
            <a:endParaRPr lang="en-US" sz="1600" dirty="0"/>
          </a:p>
        </p:txBody>
      </p:sp>
      <p:sp>
        <p:nvSpPr>
          <p:cNvPr id="21" name="Text 17"/>
          <p:cNvSpPr/>
          <p:nvPr/>
        </p:nvSpPr>
        <p:spPr>
          <a:xfrm>
            <a:off x="6528816" y="2468880"/>
            <a:ext cx="199339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100" dirty="0">
                <a:solidFill>
                  <a:srgbClr val="5A607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GPS와 랜드마크로 다음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5A607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장면에 도착</a:t>
            </a:r>
            <a:endParaRPr lang="en-US" sz="1100" dirty="0"/>
          </a:p>
        </p:txBody>
      </p:sp>
      <p:sp>
        <p:nvSpPr>
          <p:cNvPr id="22" name="Shape 18"/>
          <p:cNvSpPr/>
          <p:nvPr/>
        </p:nvSpPr>
        <p:spPr>
          <a:xfrm>
            <a:off x="5376672" y="2916936"/>
            <a:ext cx="3145536" cy="0"/>
          </a:xfrm>
          <a:prstGeom prst="line">
            <a:avLst/>
          </a:prstGeom>
          <a:noFill/>
          <a:ln w="7620">
            <a:solidFill>
              <a:srgbClr val="E4E7EC"/>
            </a:solidFill>
            <a:prstDash val="solid"/>
          </a:ln>
        </p:spPr>
      </p:sp>
      <p:sp>
        <p:nvSpPr>
          <p:cNvPr id="23" name="Shape 19"/>
          <p:cNvSpPr/>
          <p:nvPr/>
        </p:nvSpPr>
        <p:spPr>
          <a:xfrm>
            <a:off x="4919472" y="3090672"/>
            <a:ext cx="310896" cy="310896"/>
          </a:xfrm>
          <a:prstGeom prst="ellipse">
            <a:avLst/>
          </a:prstGeom>
          <a:solidFill>
            <a:srgbClr val="7A00FF"/>
          </a:solidFill>
          <a:ln w="12700">
            <a:solidFill>
              <a:srgbClr val="7A00FF"/>
            </a:solidFill>
            <a:prstDash val="solid"/>
          </a:ln>
        </p:spPr>
      </p:sp>
      <p:sp>
        <p:nvSpPr>
          <p:cNvPr id="24" name="Text 20"/>
          <p:cNvSpPr/>
          <p:nvPr/>
        </p:nvSpPr>
        <p:spPr>
          <a:xfrm>
            <a:off x="4919472" y="3104388"/>
            <a:ext cx="310896" cy="2834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03</a:t>
            </a:r>
            <a:endParaRPr lang="en-US" sz="1200" dirty="0"/>
          </a:p>
        </p:txBody>
      </p:sp>
      <p:sp>
        <p:nvSpPr>
          <p:cNvPr id="25" name="Text 21"/>
          <p:cNvSpPr/>
          <p:nvPr/>
        </p:nvSpPr>
        <p:spPr>
          <a:xfrm>
            <a:off x="5376672" y="3072384"/>
            <a:ext cx="1143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111318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AR 정보층</a:t>
            </a:r>
            <a:endParaRPr lang="en-US" sz="1600" dirty="0"/>
          </a:p>
        </p:txBody>
      </p:sp>
      <p:sp>
        <p:nvSpPr>
          <p:cNvPr id="26" name="Text 22"/>
          <p:cNvSpPr/>
          <p:nvPr/>
        </p:nvSpPr>
        <p:spPr>
          <a:xfrm>
            <a:off x="6528816" y="3072384"/>
            <a:ext cx="199339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100" dirty="0">
                <a:solidFill>
                  <a:srgbClr val="5A607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현실 위에 숨은 단서와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5A607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변화를 확인</a:t>
            </a:r>
            <a:endParaRPr lang="en-US" sz="1100" dirty="0"/>
          </a:p>
        </p:txBody>
      </p:sp>
      <p:sp>
        <p:nvSpPr>
          <p:cNvPr id="27" name="Shape 23"/>
          <p:cNvSpPr/>
          <p:nvPr/>
        </p:nvSpPr>
        <p:spPr>
          <a:xfrm>
            <a:off x="5376672" y="3520440"/>
            <a:ext cx="3145536" cy="0"/>
          </a:xfrm>
          <a:prstGeom prst="line">
            <a:avLst/>
          </a:prstGeom>
          <a:noFill/>
          <a:ln w="7620">
            <a:solidFill>
              <a:srgbClr val="E4E7EC"/>
            </a:solidFill>
            <a:prstDash val="solid"/>
          </a:ln>
        </p:spPr>
      </p:sp>
      <p:sp>
        <p:nvSpPr>
          <p:cNvPr id="28" name="Shape 24"/>
          <p:cNvSpPr/>
          <p:nvPr/>
        </p:nvSpPr>
        <p:spPr>
          <a:xfrm>
            <a:off x="4919472" y="3694176"/>
            <a:ext cx="310896" cy="310896"/>
          </a:xfrm>
          <a:prstGeom prst="ellipse">
            <a:avLst/>
          </a:prstGeom>
          <a:solidFill>
            <a:srgbClr val="FFFFFF"/>
          </a:solidFill>
          <a:ln w="12700">
            <a:solidFill>
              <a:srgbClr val="7A00FF"/>
            </a:solidFill>
            <a:prstDash val="solid"/>
          </a:ln>
        </p:spPr>
      </p:sp>
      <p:sp>
        <p:nvSpPr>
          <p:cNvPr id="29" name="Text 25"/>
          <p:cNvSpPr/>
          <p:nvPr/>
        </p:nvSpPr>
        <p:spPr>
          <a:xfrm>
            <a:off x="4919472" y="3707892"/>
            <a:ext cx="310896" cy="2834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7A00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04</a:t>
            </a:r>
            <a:endParaRPr lang="en-US" sz="1200" dirty="0"/>
          </a:p>
        </p:txBody>
      </p:sp>
      <p:sp>
        <p:nvSpPr>
          <p:cNvPr id="30" name="Text 26"/>
          <p:cNvSpPr/>
          <p:nvPr/>
        </p:nvSpPr>
        <p:spPr>
          <a:xfrm>
            <a:off x="5376672" y="3675888"/>
            <a:ext cx="1143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111318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공간 관찰</a:t>
            </a:r>
            <a:endParaRPr lang="en-US" sz="1600" dirty="0"/>
          </a:p>
        </p:txBody>
      </p:sp>
      <p:sp>
        <p:nvSpPr>
          <p:cNvPr id="31" name="Text 27"/>
          <p:cNvSpPr/>
          <p:nvPr/>
        </p:nvSpPr>
        <p:spPr>
          <a:xfrm>
            <a:off x="6528816" y="3675888"/>
            <a:ext cx="199339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100" dirty="0">
                <a:solidFill>
                  <a:srgbClr val="5A607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건축·빛·표지·자연을 직접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5A607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비교</a:t>
            </a:r>
            <a:endParaRPr lang="en-US" sz="11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12064" y="228600"/>
            <a:ext cx="21488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b="1" spc="40" kern="0" dirty="0">
                <a:solidFill>
                  <a:srgbClr val="111318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UNIQUEGOOD COMPANY</a:t>
            </a:r>
            <a:endParaRPr lang="en-US" sz="1200" dirty="0"/>
          </a:p>
        </p:txBody>
      </p:sp>
      <p:pic>
        <p:nvPicPr>
          <p:cNvPr id="3" name="Image 0" descr="/data/worktrees/ws_1376f8bb35/s_lua5g2i4/deck/assets/logo-realworl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443216" y="219456"/>
            <a:ext cx="1188720" cy="155448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512064" y="566928"/>
            <a:ext cx="8119872" cy="0"/>
          </a:xfrm>
          <a:prstGeom prst="line">
            <a:avLst/>
          </a:prstGeom>
          <a:noFill/>
          <a:ln w="10160">
            <a:solidFill>
              <a:srgbClr val="111318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512064" y="4791456"/>
            <a:ext cx="32004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00" dirty="0">
                <a:solidFill>
                  <a:srgbClr val="8B8496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「더 스카우트」 AI 기업교육 대표 프로그램</a:t>
            </a:r>
            <a:endParaRPr lang="en-US" sz="900" dirty="0"/>
          </a:p>
        </p:txBody>
      </p:sp>
      <p:sp>
        <p:nvSpPr>
          <p:cNvPr id="6" name="Text 3"/>
          <p:cNvSpPr/>
          <p:nvPr/>
        </p:nvSpPr>
        <p:spPr>
          <a:xfrm>
            <a:off x="6537960" y="4791456"/>
            <a:ext cx="15544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900" dirty="0">
                <a:solidFill>
                  <a:srgbClr val="8B8496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미션 구성</a:t>
            </a:r>
            <a:endParaRPr lang="en-US" sz="900" dirty="0"/>
          </a:p>
        </p:txBody>
      </p:sp>
      <p:sp>
        <p:nvSpPr>
          <p:cNvPr id="7" name="Text 4"/>
          <p:cNvSpPr/>
          <p:nvPr/>
        </p:nvSpPr>
        <p:spPr>
          <a:xfrm>
            <a:off x="8211312" y="4791456"/>
            <a:ext cx="420624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900" b="1" dirty="0">
                <a:solidFill>
                  <a:srgbClr val="7A00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14</a:t>
            </a:r>
            <a:endParaRPr lang="en-US" sz="900" dirty="0"/>
          </a:p>
        </p:txBody>
      </p:sp>
      <p:sp>
        <p:nvSpPr>
          <p:cNvPr id="8" name="Text 5"/>
          <p:cNvSpPr/>
          <p:nvPr/>
        </p:nvSpPr>
        <p:spPr>
          <a:xfrm>
            <a:off x="512064" y="713232"/>
            <a:ext cx="8119872" cy="1737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00" b="1" spc="30" kern="0" dirty="0">
                <a:solidFill>
                  <a:srgbClr val="7A00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ACT 3 · WATSON CONVERSATION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512064" y="914400"/>
            <a:ext cx="8119872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400" b="1" dirty="0">
                <a:solidFill>
                  <a:srgbClr val="111318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왓슨과 상호작용하며 다음 장면으로</a:t>
            </a:r>
            <a:endParaRPr lang="en-US" sz="3400" dirty="0"/>
          </a:p>
        </p:txBody>
      </p:sp>
      <p:sp>
        <p:nvSpPr>
          <p:cNvPr id="10" name="Text 7"/>
          <p:cNvSpPr/>
          <p:nvPr/>
        </p:nvSpPr>
        <p:spPr>
          <a:xfrm>
            <a:off x="512064" y="1344168"/>
            <a:ext cx="8119872" cy="2651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000" dirty="0">
                <a:solidFill>
                  <a:srgbClr val="5A607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채팅은 장식이 아니라 미션의 진행과 몰입을 만드는 플레이입니다.</a:t>
            </a:r>
            <a:endParaRPr lang="en-US" sz="2000" dirty="0"/>
          </a:p>
        </p:txBody>
      </p:sp>
      <p:pic>
        <p:nvPicPr>
          <p:cNvPr id="11" name="Image 1" descr="/data/worktrees/ws_1376f8bb35/s_lua5g2i4/assets/generated/watson-field-dialogue-v4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2064" y="1737360"/>
            <a:ext cx="4590288" cy="2578608"/>
          </a:xfrm>
          <a:prstGeom prst="rect">
            <a:avLst/>
          </a:prstGeom>
        </p:spPr>
      </p:pic>
      <p:sp>
        <p:nvSpPr>
          <p:cNvPr id="12" name="Shape 8"/>
          <p:cNvSpPr/>
          <p:nvPr/>
        </p:nvSpPr>
        <p:spPr>
          <a:xfrm>
            <a:off x="512064" y="1737360"/>
            <a:ext cx="4590288" cy="2578608"/>
          </a:xfrm>
          <a:prstGeom prst="rect">
            <a:avLst/>
          </a:prstGeom>
          <a:solidFill>
            <a:srgbClr val="FFFFFF">
              <a:alpha val="0"/>
            </a:srgbClr>
          </a:solidFill>
          <a:ln w="8890">
            <a:solidFill>
              <a:srgbClr val="E4E7EC"/>
            </a:solidFill>
            <a:prstDash val="solid"/>
          </a:ln>
        </p:spPr>
      </p:sp>
      <p:sp>
        <p:nvSpPr>
          <p:cNvPr id="13" name="Shape 9"/>
          <p:cNvSpPr/>
          <p:nvPr/>
        </p:nvSpPr>
        <p:spPr>
          <a:xfrm>
            <a:off x="713232" y="3529584"/>
            <a:ext cx="4187952" cy="585216"/>
          </a:xfrm>
          <a:prstGeom prst="roundRect">
            <a:avLst>
              <a:gd name="adj" fmla="val 9375"/>
            </a:avLst>
          </a:prstGeom>
          <a:solidFill>
            <a:srgbClr val="111318">
              <a:alpha val="86000"/>
            </a:srgbClr>
          </a:solidFill>
          <a:ln w="8890">
            <a:solidFill>
              <a:srgbClr val="111318"/>
            </a:solidFill>
            <a:prstDash val="solid"/>
          </a:ln>
        </p:spPr>
      </p:sp>
      <p:sp>
        <p:nvSpPr>
          <p:cNvPr id="14" name="Text 10"/>
          <p:cNvSpPr/>
          <p:nvPr/>
        </p:nvSpPr>
        <p:spPr>
          <a:xfrm>
            <a:off x="932688" y="3685032"/>
            <a:ext cx="37490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현장에서 발견한 장면이 곧바로 왓슨과의 대화로 이어집니다.</a:t>
            </a:r>
            <a:endParaRPr lang="en-US" sz="1200" dirty="0"/>
          </a:p>
        </p:txBody>
      </p:sp>
      <p:sp>
        <p:nvSpPr>
          <p:cNvPr id="15" name="Shape 11"/>
          <p:cNvSpPr/>
          <p:nvPr/>
        </p:nvSpPr>
        <p:spPr>
          <a:xfrm>
            <a:off x="5376672" y="1737360"/>
            <a:ext cx="3255264" cy="822960"/>
          </a:xfrm>
          <a:prstGeom prst="roundRect">
            <a:avLst>
              <a:gd name="adj" fmla="val 6667"/>
            </a:avLst>
          </a:prstGeom>
          <a:solidFill>
            <a:srgbClr val="F5F6F8"/>
          </a:solidFill>
          <a:ln w="8890">
            <a:solidFill>
              <a:srgbClr val="E4E7EC"/>
            </a:solidFill>
            <a:prstDash val="solid"/>
          </a:ln>
        </p:spPr>
      </p:sp>
      <p:sp>
        <p:nvSpPr>
          <p:cNvPr id="16" name="Text 12"/>
          <p:cNvSpPr/>
          <p:nvPr/>
        </p:nvSpPr>
        <p:spPr>
          <a:xfrm>
            <a:off x="5522976" y="1865376"/>
            <a:ext cx="34747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00" b="1" dirty="0">
                <a:solidFill>
                  <a:srgbClr val="7A00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01</a:t>
            </a:r>
            <a:endParaRPr lang="en-US" sz="1000" dirty="0"/>
          </a:p>
        </p:txBody>
      </p:sp>
      <p:sp>
        <p:nvSpPr>
          <p:cNvPr id="17" name="Text 13"/>
          <p:cNvSpPr/>
          <p:nvPr/>
        </p:nvSpPr>
        <p:spPr>
          <a:xfrm>
            <a:off x="5907024" y="1837944"/>
            <a:ext cx="257860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111318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참가자의 발견</a:t>
            </a:r>
            <a:endParaRPr lang="en-US" sz="1600" dirty="0"/>
          </a:p>
        </p:txBody>
      </p:sp>
      <p:sp>
        <p:nvSpPr>
          <p:cNvPr id="18" name="Text 14"/>
          <p:cNvSpPr/>
          <p:nvPr/>
        </p:nvSpPr>
        <p:spPr>
          <a:xfrm>
            <a:off x="5522976" y="2139696"/>
            <a:ext cx="2962656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200" dirty="0">
                <a:solidFill>
                  <a:srgbClr val="5A607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“네 개의 표식과 숫자가 보여.”</a:t>
            </a:r>
            <a:endParaRPr lang="en-US" sz="1200" dirty="0"/>
          </a:p>
        </p:txBody>
      </p:sp>
      <p:sp>
        <p:nvSpPr>
          <p:cNvPr id="19" name="Shape 15"/>
          <p:cNvSpPr/>
          <p:nvPr/>
        </p:nvSpPr>
        <p:spPr>
          <a:xfrm>
            <a:off x="5376672" y="2670048"/>
            <a:ext cx="3255264" cy="822960"/>
          </a:xfrm>
          <a:prstGeom prst="roundRect">
            <a:avLst>
              <a:gd name="adj" fmla="val 6667"/>
            </a:avLst>
          </a:prstGeom>
          <a:solidFill>
            <a:srgbClr val="FAF6FF"/>
          </a:solidFill>
          <a:ln w="8890">
            <a:solidFill>
              <a:srgbClr val="7A00FF"/>
            </a:solidFill>
            <a:prstDash val="solid"/>
          </a:ln>
        </p:spPr>
      </p:sp>
      <p:sp>
        <p:nvSpPr>
          <p:cNvPr id="20" name="Text 16"/>
          <p:cNvSpPr/>
          <p:nvPr/>
        </p:nvSpPr>
        <p:spPr>
          <a:xfrm>
            <a:off x="5522976" y="2798064"/>
            <a:ext cx="34747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00" b="1" dirty="0">
                <a:solidFill>
                  <a:srgbClr val="7A00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02</a:t>
            </a:r>
            <a:endParaRPr lang="en-US" sz="1000" dirty="0"/>
          </a:p>
        </p:txBody>
      </p:sp>
      <p:sp>
        <p:nvSpPr>
          <p:cNvPr id="21" name="Text 17"/>
          <p:cNvSpPr/>
          <p:nvPr/>
        </p:nvSpPr>
        <p:spPr>
          <a:xfrm>
            <a:off x="5907024" y="2770632"/>
            <a:ext cx="257860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111318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왓슨의 반응</a:t>
            </a:r>
            <a:endParaRPr lang="en-US" sz="1600" dirty="0"/>
          </a:p>
        </p:txBody>
      </p:sp>
      <p:sp>
        <p:nvSpPr>
          <p:cNvPr id="22" name="Text 18"/>
          <p:cNvSpPr/>
          <p:nvPr/>
        </p:nvSpPr>
        <p:spPr>
          <a:xfrm>
            <a:off x="5522976" y="3072384"/>
            <a:ext cx="2962656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200" dirty="0">
                <a:solidFill>
                  <a:srgbClr val="5A607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“계속 남는 정보부터 나눠 볼까요?”</a:t>
            </a:r>
            <a:endParaRPr lang="en-US" sz="1200" dirty="0"/>
          </a:p>
        </p:txBody>
      </p:sp>
      <p:sp>
        <p:nvSpPr>
          <p:cNvPr id="23" name="Shape 19"/>
          <p:cNvSpPr/>
          <p:nvPr/>
        </p:nvSpPr>
        <p:spPr>
          <a:xfrm>
            <a:off x="5376672" y="3602736"/>
            <a:ext cx="3255264" cy="822960"/>
          </a:xfrm>
          <a:prstGeom prst="roundRect">
            <a:avLst>
              <a:gd name="adj" fmla="val 6667"/>
            </a:avLst>
          </a:prstGeom>
          <a:solidFill>
            <a:srgbClr val="F5F6F8"/>
          </a:solidFill>
          <a:ln w="8890">
            <a:solidFill>
              <a:srgbClr val="E4E7EC"/>
            </a:solidFill>
            <a:prstDash val="solid"/>
          </a:ln>
        </p:spPr>
      </p:sp>
      <p:sp>
        <p:nvSpPr>
          <p:cNvPr id="24" name="Text 20"/>
          <p:cNvSpPr/>
          <p:nvPr/>
        </p:nvSpPr>
        <p:spPr>
          <a:xfrm>
            <a:off x="5522976" y="3730752"/>
            <a:ext cx="34747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00" b="1" dirty="0">
                <a:solidFill>
                  <a:srgbClr val="7A00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03</a:t>
            </a:r>
            <a:endParaRPr lang="en-US" sz="1000" dirty="0"/>
          </a:p>
        </p:txBody>
      </p:sp>
      <p:sp>
        <p:nvSpPr>
          <p:cNvPr id="25" name="Text 21"/>
          <p:cNvSpPr/>
          <p:nvPr/>
        </p:nvSpPr>
        <p:spPr>
          <a:xfrm>
            <a:off x="5907024" y="3703320"/>
            <a:ext cx="257860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111318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새 단서와 행동</a:t>
            </a:r>
            <a:endParaRPr lang="en-US" sz="1600" dirty="0"/>
          </a:p>
        </p:txBody>
      </p:sp>
      <p:sp>
        <p:nvSpPr>
          <p:cNvPr id="26" name="Text 22"/>
          <p:cNvSpPr/>
          <p:nvPr/>
        </p:nvSpPr>
        <p:spPr>
          <a:xfrm>
            <a:off x="5522976" y="4005072"/>
            <a:ext cx="2962656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200" dirty="0">
                <a:solidFill>
                  <a:srgbClr val="5A607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확인한 규칙으로 다음 노드 개방</a:t>
            </a:r>
            <a:endParaRPr lang="en-US" sz="1200" dirty="0"/>
          </a:p>
        </p:txBody>
      </p:sp>
      <p:sp>
        <p:nvSpPr>
          <p:cNvPr id="27" name="Text 23"/>
          <p:cNvSpPr/>
          <p:nvPr/>
        </p:nvSpPr>
        <p:spPr>
          <a:xfrm>
            <a:off x="5376672" y="4462272"/>
            <a:ext cx="3255264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1150" b="1" dirty="0">
                <a:solidFill>
                  <a:srgbClr val="7A00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채팅은 장식이 아니라 미션을 진행시키는 플레이입니다.</a:t>
            </a:r>
            <a:endParaRPr lang="en-US" sz="11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12064" y="228600"/>
            <a:ext cx="21488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b="1" spc="40" kern="0" dirty="0">
                <a:solidFill>
                  <a:srgbClr val="111318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UNIQUEGOOD COMPANY</a:t>
            </a:r>
            <a:endParaRPr lang="en-US" sz="1200" dirty="0"/>
          </a:p>
        </p:txBody>
      </p:sp>
      <p:pic>
        <p:nvPicPr>
          <p:cNvPr id="3" name="Image 0" descr="/data/worktrees/ws_1376f8bb35/s_lua5g2i4/deck/assets/logo-realworl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443216" y="219456"/>
            <a:ext cx="1188720" cy="155448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512064" y="566928"/>
            <a:ext cx="8119872" cy="0"/>
          </a:xfrm>
          <a:prstGeom prst="line">
            <a:avLst/>
          </a:prstGeom>
          <a:noFill/>
          <a:ln w="10160">
            <a:solidFill>
              <a:srgbClr val="111318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512064" y="4791456"/>
            <a:ext cx="32004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00" dirty="0">
                <a:solidFill>
                  <a:srgbClr val="8B8496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「더 스카우트」 AI 기업교육 대표 프로그램</a:t>
            </a:r>
            <a:endParaRPr lang="en-US" sz="900" dirty="0"/>
          </a:p>
        </p:txBody>
      </p:sp>
      <p:sp>
        <p:nvSpPr>
          <p:cNvPr id="6" name="Text 3"/>
          <p:cNvSpPr/>
          <p:nvPr/>
        </p:nvSpPr>
        <p:spPr>
          <a:xfrm>
            <a:off x="6537960" y="4791456"/>
            <a:ext cx="15544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900" dirty="0">
                <a:solidFill>
                  <a:srgbClr val="8B8496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미션 구성</a:t>
            </a:r>
            <a:endParaRPr lang="en-US" sz="900" dirty="0"/>
          </a:p>
        </p:txBody>
      </p:sp>
      <p:sp>
        <p:nvSpPr>
          <p:cNvPr id="7" name="Text 4"/>
          <p:cNvSpPr/>
          <p:nvPr/>
        </p:nvSpPr>
        <p:spPr>
          <a:xfrm>
            <a:off x="8211312" y="4791456"/>
            <a:ext cx="420624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900" b="1" dirty="0">
                <a:solidFill>
                  <a:srgbClr val="7A00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15</a:t>
            </a:r>
            <a:endParaRPr lang="en-US" sz="900" dirty="0"/>
          </a:p>
        </p:txBody>
      </p:sp>
      <p:sp>
        <p:nvSpPr>
          <p:cNvPr id="8" name="Text 5"/>
          <p:cNvSpPr/>
          <p:nvPr/>
        </p:nvSpPr>
        <p:spPr>
          <a:xfrm>
            <a:off x="512064" y="713232"/>
            <a:ext cx="8119872" cy="1737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00" b="1" spc="30" kern="0" dirty="0">
                <a:solidFill>
                  <a:srgbClr val="7A00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ACT 4 · TEAM HYPOTHESIS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512064" y="914400"/>
            <a:ext cx="8119872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400" b="1" dirty="0">
                <a:solidFill>
                  <a:srgbClr val="111318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서로 다른 발견을 하나의 팀 가설로</a:t>
            </a:r>
            <a:endParaRPr lang="en-US" sz="3400" dirty="0"/>
          </a:p>
        </p:txBody>
      </p:sp>
      <p:sp>
        <p:nvSpPr>
          <p:cNvPr id="10" name="Text 7"/>
          <p:cNvSpPr/>
          <p:nvPr/>
        </p:nvSpPr>
        <p:spPr>
          <a:xfrm>
            <a:off x="512064" y="1344168"/>
            <a:ext cx="8119872" cy="2651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000" dirty="0">
                <a:solidFill>
                  <a:srgbClr val="5A607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각자의 정보가 다르기 때문에 대화와 협력이 자연스럽게 발생합니다.</a:t>
            </a:r>
            <a:endParaRPr lang="en-US" sz="2000" dirty="0"/>
          </a:p>
        </p:txBody>
      </p:sp>
      <p:sp>
        <p:nvSpPr>
          <p:cNvPr id="11" name="Shape 8"/>
          <p:cNvSpPr/>
          <p:nvPr/>
        </p:nvSpPr>
        <p:spPr>
          <a:xfrm>
            <a:off x="512064" y="1993392"/>
            <a:ext cx="1353312" cy="1115568"/>
          </a:xfrm>
          <a:prstGeom prst="roundRect">
            <a:avLst>
              <a:gd name="adj" fmla="val 4918"/>
            </a:avLst>
          </a:prstGeom>
          <a:solidFill>
            <a:srgbClr val="F5F6F8"/>
          </a:solidFill>
          <a:ln w="8890">
            <a:solidFill>
              <a:srgbClr val="E4E7EC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969264" y="2176272"/>
            <a:ext cx="438912" cy="438912"/>
          </a:xfrm>
          <a:prstGeom prst="ellipse">
            <a:avLst/>
          </a:prstGeom>
          <a:solidFill>
            <a:srgbClr val="FFFFFF"/>
          </a:solidFill>
          <a:ln w="12700">
            <a:solidFill>
              <a:srgbClr val="7A00FF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21792" y="2697480"/>
            <a:ext cx="113385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11318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탐색</a:t>
            </a:r>
            <a:endParaRPr lang="en-US" sz="1600" dirty="0"/>
          </a:p>
        </p:txBody>
      </p:sp>
      <p:sp>
        <p:nvSpPr>
          <p:cNvPr id="14" name="Text 11"/>
          <p:cNvSpPr/>
          <p:nvPr/>
        </p:nvSpPr>
        <p:spPr>
          <a:xfrm>
            <a:off x="621792" y="2916936"/>
            <a:ext cx="113385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00" dirty="0">
                <a:solidFill>
                  <a:srgbClr val="5A607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체크포인트와 동선</a:t>
            </a:r>
            <a:endParaRPr lang="en-US" sz="900" dirty="0"/>
          </a:p>
        </p:txBody>
      </p:sp>
      <p:sp>
        <p:nvSpPr>
          <p:cNvPr id="15" name="Shape 12"/>
          <p:cNvSpPr/>
          <p:nvPr/>
        </p:nvSpPr>
        <p:spPr>
          <a:xfrm>
            <a:off x="1188720" y="3108960"/>
            <a:ext cx="1298448" cy="640080"/>
          </a:xfrm>
          <a:prstGeom prst="line">
            <a:avLst/>
          </a:prstGeom>
          <a:noFill/>
          <a:ln w="10160">
            <a:solidFill>
              <a:srgbClr val="7A00FF"/>
            </a:solidFill>
            <a:prstDash val="solid"/>
          </a:ln>
        </p:spPr>
      </p:sp>
      <p:sp>
        <p:nvSpPr>
          <p:cNvPr id="16" name="Shape 13"/>
          <p:cNvSpPr/>
          <p:nvPr/>
        </p:nvSpPr>
        <p:spPr>
          <a:xfrm>
            <a:off x="2011680" y="1993392"/>
            <a:ext cx="1353312" cy="1115568"/>
          </a:xfrm>
          <a:prstGeom prst="roundRect">
            <a:avLst>
              <a:gd name="adj" fmla="val 4918"/>
            </a:avLst>
          </a:prstGeom>
          <a:solidFill>
            <a:srgbClr val="F5F6F8"/>
          </a:solidFill>
          <a:ln w="8890">
            <a:solidFill>
              <a:srgbClr val="E4E7EC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2468880" y="2176272"/>
            <a:ext cx="438912" cy="438912"/>
          </a:xfrm>
          <a:prstGeom prst="ellipse">
            <a:avLst/>
          </a:prstGeom>
          <a:solidFill>
            <a:srgbClr val="FFFFFF"/>
          </a:solidFill>
          <a:ln w="12700">
            <a:solidFill>
              <a:srgbClr val="7A00FF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2121408" y="2697480"/>
            <a:ext cx="113385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11318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관찰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2121408" y="2916936"/>
            <a:ext cx="113385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00" dirty="0">
                <a:solidFill>
                  <a:srgbClr val="5A607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시각 단서와 AR</a:t>
            </a:r>
            <a:endParaRPr lang="en-US" sz="900" dirty="0"/>
          </a:p>
        </p:txBody>
      </p:sp>
      <p:sp>
        <p:nvSpPr>
          <p:cNvPr id="20" name="Shape 17"/>
          <p:cNvSpPr/>
          <p:nvPr/>
        </p:nvSpPr>
        <p:spPr>
          <a:xfrm>
            <a:off x="2688336" y="3108960"/>
            <a:ext cx="1188720" cy="640080"/>
          </a:xfrm>
          <a:prstGeom prst="line">
            <a:avLst/>
          </a:prstGeom>
          <a:noFill/>
          <a:ln w="10160">
            <a:solidFill>
              <a:srgbClr val="7A00FF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3511296" y="1993392"/>
            <a:ext cx="1353312" cy="1115568"/>
          </a:xfrm>
          <a:prstGeom prst="roundRect">
            <a:avLst>
              <a:gd name="adj" fmla="val 4918"/>
            </a:avLst>
          </a:prstGeom>
          <a:solidFill>
            <a:srgbClr val="F5F6F8"/>
          </a:solidFill>
          <a:ln w="8890">
            <a:solidFill>
              <a:srgbClr val="7A00FF"/>
            </a:solidFill>
            <a:prstDash val="solid"/>
          </a:ln>
        </p:spPr>
      </p:sp>
      <p:sp>
        <p:nvSpPr>
          <p:cNvPr id="22" name="Shape 19"/>
          <p:cNvSpPr/>
          <p:nvPr/>
        </p:nvSpPr>
        <p:spPr>
          <a:xfrm>
            <a:off x="3968496" y="2176272"/>
            <a:ext cx="438912" cy="438912"/>
          </a:xfrm>
          <a:prstGeom prst="ellipse">
            <a:avLst/>
          </a:prstGeom>
          <a:solidFill>
            <a:srgbClr val="7A00FF"/>
          </a:solidFill>
          <a:ln w="12700">
            <a:solidFill>
              <a:srgbClr val="7A00FF"/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3621024" y="2697480"/>
            <a:ext cx="113385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11318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분석</a:t>
            </a:r>
            <a:endParaRPr lang="en-US" sz="1600" dirty="0"/>
          </a:p>
        </p:txBody>
      </p:sp>
      <p:sp>
        <p:nvSpPr>
          <p:cNvPr id="24" name="Text 21"/>
          <p:cNvSpPr/>
          <p:nvPr/>
        </p:nvSpPr>
        <p:spPr>
          <a:xfrm>
            <a:off x="3621024" y="2916936"/>
            <a:ext cx="113385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00" dirty="0">
                <a:solidFill>
                  <a:srgbClr val="5A607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증거 장부와 연결</a:t>
            </a:r>
            <a:endParaRPr lang="en-US" sz="900" dirty="0"/>
          </a:p>
        </p:txBody>
      </p:sp>
      <p:sp>
        <p:nvSpPr>
          <p:cNvPr id="25" name="Shape 22"/>
          <p:cNvSpPr/>
          <p:nvPr/>
        </p:nvSpPr>
        <p:spPr>
          <a:xfrm>
            <a:off x="4187952" y="3108960"/>
            <a:ext cx="1078992" cy="640080"/>
          </a:xfrm>
          <a:prstGeom prst="line">
            <a:avLst/>
          </a:prstGeom>
          <a:noFill/>
          <a:ln w="10160">
            <a:solidFill>
              <a:srgbClr val="7A00FF"/>
            </a:solidFill>
            <a:prstDash val="solid"/>
          </a:ln>
        </p:spPr>
      </p:sp>
      <p:sp>
        <p:nvSpPr>
          <p:cNvPr id="26" name="Shape 23"/>
          <p:cNvSpPr/>
          <p:nvPr/>
        </p:nvSpPr>
        <p:spPr>
          <a:xfrm>
            <a:off x="5010912" y="1993392"/>
            <a:ext cx="1353312" cy="1115568"/>
          </a:xfrm>
          <a:prstGeom prst="roundRect">
            <a:avLst>
              <a:gd name="adj" fmla="val 4918"/>
            </a:avLst>
          </a:prstGeom>
          <a:solidFill>
            <a:srgbClr val="F5F6F8"/>
          </a:solidFill>
          <a:ln w="8890">
            <a:solidFill>
              <a:srgbClr val="E4E7EC"/>
            </a:solidFill>
            <a:prstDash val="solid"/>
          </a:ln>
        </p:spPr>
      </p:sp>
      <p:sp>
        <p:nvSpPr>
          <p:cNvPr id="27" name="Shape 24"/>
          <p:cNvSpPr/>
          <p:nvPr/>
        </p:nvSpPr>
        <p:spPr>
          <a:xfrm>
            <a:off x="5468112" y="2176272"/>
            <a:ext cx="438912" cy="438912"/>
          </a:xfrm>
          <a:prstGeom prst="ellipse">
            <a:avLst/>
          </a:prstGeom>
          <a:solidFill>
            <a:srgbClr val="FFFFFF"/>
          </a:solidFill>
          <a:ln w="12700">
            <a:solidFill>
              <a:srgbClr val="7A00FF"/>
            </a:solidFill>
            <a:prstDash val="solid"/>
          </a:ln>
        </p:spPr>
      </p:sp>
      <p:sp>
        <p:nvSpPr>
          <p:cNvPr id="28" name="Text 25"/>
          <p:cNvSpPr/>
          <p:nvPr/>
        </p:nvSpPr>
        <p:spPr>
          <a:xfrm>
            <a:off x="5120640" y="2697480"/>
            <a:ext cx="113385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11318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통신</a:t>
            </a:r>
            <a:endParaRPr lang="en-US" sz="1600" dirty="0"/>
          </a:p>
        </p:txBody>
      </p:sp>
      <p:sp>
        <p:nvSpPr>
          <p:cNvPr id="29" name="Text 26"/>
          <p:cNvSpPr/>
          <p:nvPr/>
        </p:nvSpPr>
        <p:spPr>
          <a:xfrm>
            <a:off x="5120640" y="2916936"/>
            <a:ext cx="113385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00" dirty="0">
                <a:solidFill>
                  <a:srgbClr val="5A607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왓슨 대화와 제출</a:t>
            </a:r>
            <a:endParaRPr lang="en-US" sz="900" dirty="0"/>
          </a:p>
        </p:txBody>
      </p:sp>
      <p:sp>
        <p:nvSpPr>
          <p:cNvPr id="30" name="Shape 27"/>
          <p:cNvSpPr/>
          <p:nvPr/>
        </p:nvSpPr>
        <p:spPr>
          <a:xfrm>
            <a:off x="5687568" y="3108960"/>
            <a:ext cx="969264" cy="640080"/>
          </a:xfrm>
          <a:prstGeom prst="line">
            <a:avLst/>
          </a:prstGeom>
          <a:noFill/>
          <a:ln w="10160">
            <a:solidFill>
              <a:srgbClr val="7A00FF"/>
            </a:solidFill>
            <a:prstDash val="solid"/>
          </a:ln>
        </p:spPr>
      </p:sp>
      <p:sp>
        <p:nvSpPr>
          <p:cNvPr id="31" name="Shape 28"/>
          <p:cNvSpPr/>
          <p:nvPr/>
        </p:nvSpPr>
        <p:spPr>
          <a:xfrm>
            <a:off x="6912864" y="3108960"/>
            <a:ext cx="1426464" cy="1426464"/>
          </a:xfrm>
          <a:prstGeom prst="ellipse">
            <a:avLst/>
          </a:prstGeom>
          <a:solidFill>
            <a:srgbClr val="FAF6FF"/>
          </a:solidFill>
          <a:ln w="15240">
            <a:solidFill>
              <a:srgbClr val="7A00FF"/>
            </a:solidFill>
            <a:prstDash val="solid"/>
          </a:ln>
        </p:spPr>
      </p:sp>
      <p:sp>
        <p:nvSpPr>
          <p:cNvPr id="32" name="Text 29"/>
          <p:cNvSpPr/>
          <p:nvPr/>
        </p:nvSpPr>
        <p:spPr>
          <a:xfrm>
            <a:off x="7068312" y="3474720"/>
            <a:ext cx="1115568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7A00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팀의</a:t>
            </a:r>
            <a:endParaRPr lang="en-US" sz="1800" dirty="0"/>
          </a:p>
          <a:p>
            <a:pPr algn="ctr" indent="0" marL="0">
              <a:buNone/>
            </a:pPr>
            <a:r>
              <a:rPr lang="en-US" sz="1800" b="1" dirty="0">
                <a:solidFill>
                  <a:srgbClr val="7A00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공동 가설</a:t>
            </a:r>
            <a:endParaRPr lang="en-US" sz="1800" dirty="0"/>
          </a:p>
        </p:txBody>
      </p:sp>
      <p:sp>
        <p:nvSpPr>
          <p:cNvPr id="33" name="Shape 30"/>
          <p:cNvSpPr/>
          <p:nvPr/>
        </p:nvSpPr>
        <p:spPr>
          <a:xfrm>
            <a:off x="1353312" y="4151376"/>
            <a:ext cx="1060704" cy="283464"/>
          </a:xfrm>
          <a:prstGeom prst="roundRect">
            <a:avLst>
              <a:gd name="adj" fmla="val 19355"/>
            </a:avLst>
          </a:prstGeom>
          <a:solidFill>
            <a:srgbClr val="F5F6F8"/>
          </a:solidFill>
          <a:ln w="8890">
            <a:solidFill>
              <a:srgbClr val="E4E7EC"/>
            </a:solidFill>
            <a:prstDash val="solid"/>
          </a:ln>
        </p:spPr>
      </p:sp>
      <p:sp>
        <p:nvSpPr>
          <p:cNvPr id="34" name="Text 31"/>
          <p:cNvSpPr/>
          <p:nvPr/>
        </p:nvSpPr>
        <p:spPr>
          <a:xfrm>
            <a:off x="1426464" y="4201668"/>
            <a:ext cx="9144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00" dirty="0">
                <a:solidFill>
                  <a:srgbClr val="5A607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설명</a:t>
            </a:r>
            <a:endParaRPr lang="en-US" sz="1200" dirty="0"/>
          </a:p>
        </p:txBody>
      </p:sp>
      <p:sp>
        <p:nvSpPr>
          <p:cNvPr id="35" name="Shape 32"/>
          <p:cNvSpPr/>
          <p:nvPr/>
        </p:nvSpPr>
        <p:spPr>
          <a:xfrm>
            <a:off x="2651760" y="4151376"/>
            <a:ext cx="1060704" cy="283464"/>
          </a:xfrm>
          <a:prstGeom prst="roundRect">
            <a:avLst>
              <a:gd name="adj" fmla="val 19355"/>
            </a:avLst>
          </a:prstGeom>
          <a:solidFill>
            <a:srgbClr val="F5F6F8"/>
          </a:solidFill>
          <a:ln w="8890">
            <a:solidFill>
              <a:srgbClr val="E4E7EC"/>
            </a:solidFill>
            <a:prstDash val="solid"/>
          </a:ln>
        </p:spPr>
      </p:sp>
      <p:sp>
        <p:nvSpPr>
          <p:cNvPr id="36" name="Text 33"/>
          <p:cNvSpPr/>
          <p:nvPr/>
        </p:nvSpPr>
        <p:spPr>
          <a:xfrm>
            <a:off x="2724912" y="4201668"/>
            <a:ext cx="9144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00" dirty="0">
                <a:solidFill>
                  <a:srgbClr val="5A607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비교</a:t>
            </a:r>
            <a:endParaRPr lang="en-US" sz="1200" dirty="0"/>
          </a:p>
        </p:txBody>
      </p:sp>
      <p:sp>
        <p:nvSpPr>
          <p:cNvPr id="37" name="Shape 34"/>
          <p:cNvSpPr/>
          <p:nvPr/>
        </p:nvSpPr>
        <p:spPr>
          <a:xfrm>
            <a:off x="3950208" y="4151376"/>
            <a:ext cx="1060704" cy="283464"/>
          </a:xfrm>
          <a:prstGeom prst="roundRect">
            <a:avLst>
              <a:gd name="adj" fmla="val 19355"/>
            </a:avLst>
          </a:prstGeom>
          <a:solidFill>
            <a:srgbClr val="F5F6F8"/>
          </a:solidFill>
          <a:ln w="8890">
            <a:solidFill>
              <a:srgbClr val="E4E7EC"/>
            </a:solidFill>
            <a:prstDash val="solid"/>
          </a:ln>
        </p:spPr>
      </p:sp>
      <p:sp>
        <p:nvSpPr>
          <p:cNvPr id="38" name="Text 35"/>
          <p:cNvSpPr/>
          <p:nvPr/>
        </p:nvSpPr>
        <p:spPr>
          <a:xfrm>
            <a:off x="4023360" y="4201668"/>
            <a:ext cx="9144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00" dirty="0">
                <a:solidFill>
                  <a:srgbClr val="5A607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연결</a:t>
            </a:r>
            <a:endParaRPr lang="en-US" sz="1200" dirty="0"/>
          </a:p>
        </p:txBody>
      </p:sp>
      <p:sp>
        <p:nvSpPr>
          <p:cNvPr id="39" name="Shape 36"/>
          <p:cNvSpPr/>
          <p:nvPr/>
        </p:nvSpPr>
        <p:spPr>
          <a:xfrm>
            <a:off x="5248656" y="4151376"/>
            <a:ext cx="1060704" cy="283464"/>
          </a:xfrm>
          <a:prstGeom prst="roundRect">
            <a:avLst>
              <a:gd name="adj" fmla="val 19355"/>
            </a:avLst>
          </a:prstGeom>
          <a:solidFill>
            <a:srgbClr val="F1E8FF"/>
          </a:solidFill>
          <a:ln w="8890">
            <a:solidFill>
              <a:srgbClr val="7A00FF"/>
            </a:solidFill>
            <a:prstDash val="solid"/>
          </a:ln>
        </p:spPr>
      </p:sp>
      <p:sp>
        <p:nvSpPr>
          <p:cNvPr id="40" name="Text 37"/>
          <p:cNvSpPr/>
          <p:nvPr/>
        </p:nvSpPr>
        <p:spPr>
          <a:xfrm>
            <a:off x="5321808" y="4201668"/>
            <a:ext cx="9144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7A00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합의</a:t>
            </a:r>
            <a:endParaRPr lang="en-US" sz="1200" dirty="0"/>
          </a:p>
        </p:txBody>
      </p:sp>
      <p:sp>
        <p:nvSpPr>
          <p:cNvPr id="41" name="Shape 38"/>
          <p:cNvSpPr/>
          <p:nvPr/>
        </p:nvSpPr>
        <p:spPr>
          <a:xfrm>
            <a:off x="6547104" y="4151376"/>
            <a:ext cx="1060704" cy="283464"/>
          </a:xfrm>
          <a:prstGeom prst="roundRect">
            <a:avLst>
              <a:gd name="adj" fmla="val 19355"/>
            </a:avLst>
          </a:prstGeom>
          <a:solidFill>
            <a:srgbClr val="F5F6F8"/>
          </a:solidFill>
          <a:ln w="8890">
            <a:solidFill>
              <a:srgbClr val="E4E7EC"/>
            </a:solidFill>
            <a:prstDash val="solid"/>
          </a:ln>
        </p:spPr>
      </p:sp>
      <p:sp>
        <p:nvSpPr>
          <p:cNvPr id="42" name="Text 39"/>
          <p:cNvSpPr/>
          <p:nvPr/>
        </p:nvSpPr>
        <p:spPr>
          <a:xfrm>
            <a:off x="6620256" y="4201668"/>
            <a:ext cx="9144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00" dirty="0">
                <a:solidFill>
                  <a:srgbClr val="5A607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제출</a:t>
            </a:r>
            <a:endParaRPr lang="en-US" sz="1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12064" y="228600"/>
            <a:ext cx="21488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b="1" spc="40" kern="0" dirty="0">
                <a:solidFill>
                  <a:srgbClr val="111318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UNIQUEGOOD COMPANY</a:t>
            </a:r>
            <a:endParaRPr lang="en-US" sz="1200" dirty="0"/>
          </a:p>
        </p:txBody>
      </p:sp>
      <p:pic>
        <p:nvPicPr>
          <p:cNvPr id="3" name="Image 0" descr="/data/worktrees/ws_1376f8bb35/s_lua5g2i4/deck/assets/logo-realworl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443216" y="219456"/>
            <a:ext cx="1188720" cy="155448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512064" y="566928"/>
            <a:ext cx="8119872" cy="0"/>
          </a:xfrm>
          <a:prstGeom prst="line">
            <a:avLst/>
          </a:prstGeom>
          <a:noFill/>
          <a:ln w="10160">
            <a:solidFill>
              <a:srgbClr val="111318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512064" y="4791456"/>
            <a:ext cx="32004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00" dirty="0">
                <a:solidFill>
                  <a:srgbClr val="8B8496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「더 스카우트」 AI 기업교육 대표 프로그램</a:t>
            </a:r>
            <a:endParaRPr lang="en-US" sz="900" dirty="0"/>
          </a:p>
        </p:txBody>
      </p:sp>
      <p:sp>
        <p:nvSpPr>
          <p:cNvPr id="6" name="Text 3"/>
          <p:cNvSpPr/>
          <p:nvPr/>
        </p:nvSpPr>
        <p:spPr>
          <a:xfrm>
            <a:off x="6537960" y="4791456"/>
            <a:ext cx="15544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900" dirty="0">
                <a:solidFill>
                  <a:srgbClr val="8B8496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디브리핑</a:t>
            </a:r>
            <a:endParaRPr lang="en-US" sz="900" dirty="0"/>
          </a:p>
        </p:txBody>
      </p:sp>
      <p:sp>
        <p:nvSpPr>
          <p:cNvPr id="7" name="Text 4"/>
          <p:cNvSpPr/>
          <p:nvPr/>
        </p:nvSpPr>
        <p:spPr>
          <a:xfrm>
            <a:off x="8211312" y="4791456"/>
            <a:ext cx="420624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900" b="1" dirty="0">
                <a:solidFill>
                  <a:srgbClr val="7A00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16</a:t>
            </a:r>
            <a:endParaRPr lang="en-US" sz="900" dirty="0"/>
          </a:p>
        </p:txBody>
      </p:sp>
      <p:sp>
        <p:nvSpPr>
          <p:cNvPr id="8" name="Text 5"/>
          <p:cNvSpPr/>
          <p:nvPr/>
        </p:nvSpPr>
        <p:spPr>
          <a:xfrm>
            <a:off x="512064" y="713232"/>
            <a:ext cx="8119872" cy="1737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00" b="1" spc="30" kern="0" dirty="0">
                <a:solidFill>
                  <a:srgbClr val="7A00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ACT 5 · DECISION &amp; DEBRIEF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512064" y="914400"/>
            <a:ext cx="8119872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400" b="1" dirty="0">
                <a:solidFill>
                  <a:srgbClr val="111318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결정 뒤, 팀의 판단 과정을 함께 되짚습니다</a:t>
            </a:r>
            <a:endParaRPr lang="en-US" sz="3400" dirty="0"/>
          </a:p>
        </p:txBody>
      </p:sp>
      <p:sp>
        <p:nvSpPr>
          <p:cNvPr id="10" name="Text 7"/>
          <p:cNvSpPr/>
          <p:nvPr/>
        </p:nvSpPr>
        <p:spPr>
          <a:xfrm>
            <a:off x="512064" y="1344168"/>
            <a:ext cx="8119872" cy="2651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000" dirty="0">
                <a:solidFill>
                  <a:srgbClr val="5A607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결말은 점수 발표가 아니라 근거·대화·합의 방식을 성찰하는 출발점입니다.</a:t>
            </a:r>
            <a:endParaRPr lang="en-US" sz="2000" dirty="0"/>
          </a:p>
        </p:txBody>
      </p:sp>
      <p:sp>
        <p:nvSpPr>
          <p:cNvPr id="11" name="Shape 8"/>
          <p:cNvSpPr/>
          <p:nvPr/>
        </p:nvSpPr>
        <p:spPr>
          <a:xfrm>
            <a:off x="512064" y="2066544"/>
            <a:ext cx="1572768" cy="914400"/>
          </a:xfrm>
          <a:prstGeom prst="roundRect">
            <a:avLst>
              <a:gd name="adj" fmla="val 6000"/>
            </a:avLst>
          </a:prstGeom>
          <a:solidFill>
            <a:srgbClr val="F5F6F8"/>
          </a:solidFill>
          <a:ln w="8890">
            <a:solidFill>
              <a:srgbClr val="E4E7EC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658368" y="2313432"/>
            <a:ext cx="1280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11318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팀의 최종 선택</a:t>
            </a:r>
            <a:endParaRPr lang="en-US" sz="1600" dirty="0"/>
          </a:p>
        </p:txBody>
      </p:sp>
      <p:sp>
        <p:nvSpPr>
          <p:cNvPr id="13" name="Shape 10"/>
          <p:cNvSpPr/>
          <p:nvPr/>
        </p:nvSpPr>
        <p:spPr>
          <a:xfrm>
            <a:off x="2121408" y="2523744"/>
            <a:ext cx="502920" cy="0"/>
          </a:xfrm>
          <a:prstGeom prst="line">
            <a:avLst/>
          </a:prstGeom>
          <a:noFill/>
          <a:ln w="15240">
            <a:solidFill>
              <a:srgbClr val="7A00FF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2551176" y="2359152"/>
            <a:ext cx="164592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7A00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›</a:t>
            </a:r>
            <a:endParaRPr lang="en-US" sz="2200" dirty="0"/>
          </a:p>
        </p:txBody>
      </p:sp>
      <p:sp>
        <p:nvSpPr>
          <p:cNvPr id="15" name="Shape 12"/>
          <p:cNvSpPr/>
          <p:nvPr/>
        </p:nvSpPr>
        <p:spPr>
          <a:xfrm>
            <a:off x="2724912" y="2066544"/>
            <a:ext cx="1572768" cy="914400"/>
          </a:xfrm>
          <a:prstGeom prst="roundRect">
            <a:avLst>
              <a:gd name="adj" fmla="val 6000"/>
            </a:avLst>
          </a:prstGeom>
          <a:solidFill>
            <a:srgbClr val="FAF6FF"/>
          </a:solidFill>
          <a:ln w="8890">
            <a:solidFill>
              <a:srgbClr val="7A00FF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2871216" y="2185416"/>
            <a:ext cx="128016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7A00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규칙 엔진</a:t>
            </a:r>
            <a:endParaRPr lang="en-US" sz="1800" dirty="0"/>
          </a:p>
          <a:p>
            <a:pPr algn="ctr" indent="0" marL="0">
              <a:buNone/>
            </a:pPr>
            <a:r>
              <a:rPr lang="en-US" sz="1800" b="1" dirty="0">
                <a:solidFill>
                  <a:srgbClr val="7A00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판정</a:t>
            </a:r>
            <a:endParaRPr lang="en-US" sz="1800" dirty="0"/>
          </a:p>
        </p:txBody>
      </p:sp>
      <p:sp>
        <p:nvSpPr>
          <p:cNvPr id="17" name="Shape 14"/>
          <p:cNvSpPr/>
          <p:nvPr/>
        </p:nvSpPr>
        <p:spPr>
          <a:xfrm>
            <a:off x="4297680" y="2523744"/>
            <a:ext cx="960120" cy="-566928"/>
          </a:xfrm>
          <a:prstGeom prst="line">
            <a:avLst/>
          </a:prstGeom>
          <a:noFill/>
          <a:ln w="13970">
            <a:solidFill>
              <a:srgbClr val="7A00FF"/>
            </a:solidFill>
            <a:prstDash val="solid"/>
          </a:ln>
        </p:spPr>
      </p:sp>
      <p:sp>
        <p:nvSpPr>
          <p:cNvPr id="18" name="Shape 15"/>
          <p:cNvSpPr/>
          <p:nvPr/>
        </p:nvSpPr>
        <p:spPr>
          <a:xfrm>
            <a:off x="4297680" y="2523744"/>
            <a:ext cx="960120" cy="566928"/>
          </a:xfrm>
          <a:prstGeom prst="line">
            <a:avLst/>
          </a:prstGeom>
          <a:noFill/>
          <a:ln w="13970">
            <a:solidFill>
              <a:srgbClr val="7A00FF"/>
            </a:solidFill>
            <a:prstDash val="solid"/>
          </a:ln>
        </p:spPr>
      </p:sp>
      <p:sp>
        <p:nvSpPr>
          <p:cNvPr id="19" name="Shape 16"/>
          <p:cNvSpPr/>
          <p:nvPr/>
        </p:nvSpPr>
        <p:spPr>
          <a:xfrm>
            <a:off x="5266944" y="1554480"/>
            <a:ext cx="1444752" cy="822960"/>
          </a:xfrm>
          <a:prstGeom prst="roundRect">
            <a:avLst>
              <a:gd name="adj" fmla="val 6667"/>
            </a:avLst>
          </a:prstGeom>
          <a:solidFill>
            <a:srgbClr val="F5F6F8"/>
          </a:solidFill>
          <a:ln w="8890">
            <a:solidFill>
              <a:srgbClr val="E4E7EC"/>
            </a:solidFill>
            <a:prstDash val="solid"/>
          </a:ln>
        </p:spPr>
      </p:sp>
      <p:sp>
        <p:nvSpPr>
          <p:cNvPr id="20" name="Shape 17"/>
          <p:cNvSpPr/>
          <p:nvPr/>
        </p:nvSpPr>
        <p:spPr>
          <a:xfrm>
            <a:off x="5266944" y="2688336"/>
            <a:ext cx="1444752" cy="822960"/>
          </a:xfrm>
          <a:prstGeom prst="roundRect">
            <a:avLst>
              <a:gd name="adj" fmla="val 6667"/>
            </a:avLst>
          </a:prstGeom>
          <a:solidFill>
            <a:srgbClr val="F5F6F8"/>
          </a:solidFill>
          <a:ln w="8890">
            <a:solidFill>
              <a:srgbClr val="E4E7EC"/>
            </a:solidFill>
            <a:prstDash val="solid"/>
          </a:ln>
        </p:spPr>
      </p:sp>
      <p:sp>
        <p:nvSpPr>
          <p:cNvPr id="21" name="Text 18"/>
          <p:cNvSpPr/>
          <p:nvPr/>
        </p:nvSpPr>
        <p:spPr>
          <a:xfrm>
            <a:off x="5413248" y="1773936"/>
            <a:ext cx="115214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111318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결말 A</a:t>
            </a:r>
            <a:endParaRPr lang="en-US" sz="1800" dirty="0"/>
          </a:p>
        </p:txBody>
      </p:sp>
      <p:sp>
        <p:nvSpPr>
          <p:cNvPr id="22" name="Text 19"/>
          <p:cNvSpPr/>
          <p:nvPr/>
        </p:nvSpPr>
        <p:spPr>
          <a:xfrm>
            <a:off x="5413248" y="2907792"/>
            <a:ext cx="115214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111318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결말 B</a:t>
            </a:r>
            <a:endParaRPr lang="en-US" sz="1800" dirty="0"/>
          </a:p>
        </p:txBody>
      </p:sp>
      <p:sp>
        <p:nvSpPr>
          <p:cNvPr id="23" name="Shape 20"/>
          <p:cNvSpPr/>
          <p:nvPr/>
        </p:nvSpPr>
        <p:spPr>
          <a:xfrm>
            <a:off x="6711696" y="1965960"/>
            <a:ext cx="713232" cy="557784"/>
          </a:xfrm>
          <a:prstGeom prst="line">
            <a:avLst/>
          </a:prstGeom>
          <a:noFill/>
          <a:ln w="12700">
            <a:solidFill>
              <a:srgbClr val="7A00FF"/>
            </a:solidFill>
            <a:prstDash val="solid"/>
          </a:ln>
        </p:spPr>
      </p:sp>
      <p:sp>
        <p:nvSpPr>
          <p:cNvPr id="24" name="Shape 21"/>
          <p:cNvSpPr/>
          <p:nvPr/>
        </p:nvSpPr>
        <p:spPr>
          <a:xfrm>
            <a:off x="6711696" y="3099816"/>
            <a:ext cx="713232" cy="-576072"/>
          </a:xfrm>
          <a:prstGeom prst="line">
            <a:avLst/>
          </a:prstGeom>
          <a:noFill/>
          <a:ln w="12700">
            <a:solidFill>
              <a:srgbClr val="7A00FF"/>
            </a:solidFill>
            <a:prstDash val="solid"/>
          </a:ln>
        </p:spPr>
      </p:sp>
      <p:sp>
        <p:nvSpPr>
          <p:cNvPr id="25" name="Shape 22"/>
          <p:cNvSpPr/>
          <p:nvPr/>
        </p:nvSpPr>
        <p:spPr>
          <a:xfrm>
            <a:off x="7424928" y="2066544"/>
            <a:ext cx="1207008" cy="914400"/>
          </a:xfrm>
          <a:prstGeom prst="roundRect">
            <a:avLst>
              <a:gd name="adj" fmla="val 6000"/>
            </a:avLst>
          </a:prstGeom>
          <a:solidFill>
            <a:srgbClr val="F1E8FF"/>
          </a:solidFill>
          <a:ln w="8890">
            <a:solidFill>
              <a:srgbClr val="7A00FF"/>
            </a:solidFill>
            <a:prstDash val="solid"/>
          </a:ln>
        </p:spPr>
      </p:sp>
      <p:sp>
        <p:nvSpPr>
          <p:cNvPr id="26" name="Text 23"/>
          <p:cNvSpPr/>
          <p:nvPr/>
        </p:nvSpPr>
        <p:spPr>
          <a:xfrm>
            <a:off x="7571232" y="2212848"/>
            <a:ext cx="91440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7A00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팀</a:t>
            </a:r>
            <a:endParaRPr lang="en-US" sz="1800" dirty="0"/>
          </a:p>
          <a:p>
            <a:pPr algn="ctr" indent="0" marL="0">
              <a:buNone/>
            </a:pPr>
            <a:r>
              <a:rPr lang="en-US" sz="1800" b="1" dirty="0">
                <a:solidFill>
                  <a:srgbClr val="7A00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디브리핑</a:t>
            </a:r>
            <a:endParaRPr lang="en-US" sz="1800" dirty="0"/>
          </a:p>
        </p:txBody>
      </p:sp>
      <p:sp>
        <p:nvSpPr>
          <p:cNvPr id="27" name="Shape 24"/>
          <p:cNvSpPr/>
          <p:nvPr/>
        </p:nvSpPr>
        <p:spPr>
          <a:xfrm>
            <a:off x="512064" y="3712464"/>
            <a:ext cx="2505456" cy="786384"/>
          </a:xfrm>
          <a:prstGeom prst="roundRect">
            <a:avLst>
              <a:gd name="adj" fmla="val 6977"/>
            </a:avLst>
          </a:prstGeom>
          <a:solidFill>
            <a:srgbClr val="FFFFFF"/>
          </a:solidFill>
          <a:ln w="8890">
            <a:solidFill>
              <a:srgbClr val="E4E7EC"/>
            </a:solidFill>
            <a:prstDash val="solid"/>
          </a:ln>
        </p:spPr>
      </p:sp>
      <p:sp>
        <p:nvSpPr>
          <p:cNvPr id="28" name="Text 25"/>
          <p:cNvSpPr/>
          <p:nvPr/>
        </p:nvSpPr>
        <p:spPr>
          <a:xfrm>
            <a:off x="658368" y="3822192"/>
            <a:ext cx="221284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111318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근거 회고</a:t>
            </a:r>
            <a:endParaRPr lang="en-US" sz="1400" dirty="0"/>
          </a:p>
        </p:txBody>
      </p:sp>
      <p:sp>
        <p:nvSpPr>
          <p:cNvPr id="29" name="Text 26"/>
          <p:cNvSpPr/>
          <p:nvPr/>
        </p:nvSpPr>
        <p:spPr>
          <a:xfrm>
            <a:off x="658368" y="4105656"/>
            <a:ext cx="221284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50" dirty="0">
                <a:solidFill>
                  <a:srgbClr val="5A607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무엇을 사실로 보고 선택했는가</a:t>
            </a:r>
            <a:endParaRPr lang="en-US" sz="950" dirty="0"/>
          </a:p>
        </p:txBody>
      </p:sp>
      <p:sp>
        <p:nvSpPr>
          <p:cNvPr id="30" name="Shape 27"/>
          <p:cNvSpPr/>
          <p:nvPr/>
        </p:nvSpPr>
        <p:spPr>
          <a:xfrm>
            <a:off x="3282696" y="3712464"/>
            <a:ext cx="2505456" cy="786384"/>
          </a:xfrm>
          <a:prstGeom prst="roundRect">
            <a:avLst>
              <a:gd name="adj" fmla="val 6977"/>
            </a:avLst>
          </a:prstGeom>
          <a:solidFill>
            <a:srgbClr val="FFFFFF"/>
          </a:solidFill>
          <a:ln w="8890">
            <a:solidFill>
              <a:srgbClr val="E4E7EC"/>
            </a:solidFill>
            <a:prstDash val="solid"/>
          </a:ln>
        </p:spPr>
      </p:sp>
      <p:sp>
        <p:nvSpPr>
          <p:cNvPr id="31" name="Text 28"/>
          <p:cNvSpPr/>
          <p:nvPr/>
        </p:nvSpPr>
        <p:spPr>
          <a:xfrm>
            <a:off x="3429000" y="3822192"/>
            <a:ext cx="221284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111318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대화 회고</a:t>
            </a:r>
            <a:endParaRPr lang="en-US" sz="1400" dirty="0"/>
          </a:p>
        </p:txBody>
      </p:sp>
      <p:sp>
        <p:nvSpPr>
          <p:cNvPr id="32" name="Text 29"/>
          <p:cNvSpPr/>
          <p:nvPr/>
        </p:nvSpPr>
        <p:spPr>
          <a:xfrm>
            <a:off x="3429000" y="4105656"/>
            <a:ext cx="221284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50" dirty="0">
                <a:solidFill>
                  <a:srgbClr val="5A607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어떤 질문과 공유가 판단을 바꿨는가</a:t>
            </a:r>
            <a:endParaRPr lang="en-US" sz="950" dirty="0"/>
          </a:p>
        </p:txBody>
      </p:sp>
      <p:sp>
        <p:nvSpPr>
          <p:cNvPr id="33" name="Shape 30"/>
          <p:cNvSpPr/>
          <p:nvPr/>
        </p:nvSpPr>
        <p:spPr>
          <a:xfrm>
            <a:off x="6053328" y="3712464"/>
            <a:ext cx="2505456" cy="786384"/>
          </a:xfrm>
          <a:prstGeom prst="roundRect">
            <a:avLst>
              <a:gd name="adj" fmla="val 6977"/>
            </a:avLst>
          </a:prstGeom>
          <a:solidFill>
            <a:srgbClr val="FFFFFF"/>
          </a:solidFill>
          <a:ln w="8890">
            <a:solidFill>
              <a:srgbClr val="E4E7EC"/>
            </a:solidFill>
            <a:prstDash val="solid"/>
          </a:ln>
        </p:spPr>
      </p:sp>
      <p:sp>
        <p:nvSpPr>
          <p:cNvPr id="34" name="Text 31"/>
          <p:cNvSpPr/>
          <p:nvPr/>
        </p:nvSpPr>
        <p:spPr>
          <a:xfrm>
            <a:off x="6199632" y="3822192"/>
            <a:ext cx="221284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111318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행동 전환</a:t>
            </a:r>
            <a:endParaRPr lang="en-US" sz="1400" dirty="0"/>
          </a:p>
        </p:txBody>
      </p:sp>
      <p:sp>
        <p:nvSpPr>
          <p:cNvPr id="35" name="Text 32"/>
          <p:cNvSpPr/>
          <p:nvPr/>
        </p:nvSpPr>
        <p:spPr>
          <a:xfrm>
            <a:off x="6199632" y="4105656"/>
            <a:ext cx="221284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50" dirty="0">
                <a:solidFill>
                  <a:srgbClr val="5A607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업무에서 반복할 협업 행동 한 가지</a:t>
            </a:r>
            <a:endParaRPr lang="en-US" sz="95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12064" y="228600"/>
            <a:ext cx="21488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b="1" spc="40" kern="0" dirty="0">
                <a:solidFill>
                  <a:srgbClr val="111318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UNIQUEGOOD COMPANY</a:t>
            </a:r>
            <a:endParaRPr lang="en-US" sz="1200" dirty="0"/>
          </a:p>
        </p:txBody>
      </p:sp>
      <p:pic>
        <p:nvPicPr>
          <p:cNvPr id="3" name="Image 0" descr="/data/worktrees/ws_1376f8bb35/s_lua5g2i4/deck/assets/logo-realworl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443216" y="219456"/>
            <a:ext cx="1188720" cy="155448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512064" y="566928"/>
            <a:ext cx="8119872" cy="0"/>
          </a:xfrm>
          <a:prstGeom prst="line">
            <a:avLst/>
          </a:prstGeom>
          <a:noFill/>
          <a:ln w="10160">
            <a:solidFill>
              <a:srgbClr val="111318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512064" y="4791456"/>
            <a:ext cx="32004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00" dirty="0">
                <a:solidFill>
                  <a:srgbClr val="8B8496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「더 스카우트」 AI 기업교육 대표 프로그램</a:t>
            </a:r>
            <a:endParaRPr lang="en-US" sz="900" dirty="0"/>
          </a:p>
        </p:txBody>
      </p:sp>
      <p:sp>
        <p:nvSpPr>
          <p:cNvPr id="6" name="Text 3"/>
          <p:cNvSpPr/>
          <p:nvPr/>
        </p:nvSpPr>
        <p:spPr>
          <a:xfrm>
            <a:off x="6537960" y="4791456"/>
            <a:ext cx="15544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900" dirty="0">
                <a:solidFill>
                  <a:srgbClr val="8B8496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미션 구성</a:t>
            </a:r>
            <a:endParaRPr lang="en-US" sz="900" dirty="0"/>
          </a:p>
        </p:txBody>
      </p:sp>
      <p:sp>
        <p:nvSpPr>
          <p:cNvPr id="7" name="Text 4"/>
          <p:cNvSpPr/>
          <p:nvPr/>
        </p:nvSpPr>
        <p:spPr>
          <a:xfrm>
            <a:off x="8211312" y="4791456"/>
            <a:ext cx="420624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900" b="1" dirty="0">
                <a:solidFill>
                  <a:srgbClr val="7A00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17</a:t>
            </a:r>
            <a:endParaRPr lang="en-US" sz="900" dirty="0"/>
          </a:p>
        </p:txBody>
      </p:sp>
      <p:sp>
        <p:nvSpPr>
          <p:cNvPr id="8" name="Text 5"/>
          <p:cNvSpPr/>
          <p:nvPr/>
        </p:nvSpPr>
        <p:spPr>
          <a:xfrm>
            <a:off x="512064" y="713232"/>
            <a:ext cx="8119872" cy="1737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00" b="1" spc="30" kern="0" dirty="0">
                <a:solidFill>
                  <a:srgbClr val="7A00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MISSION CATALOGUE · 7 TYPES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512064" y="914400"/>
            <a:ext cx="8119872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200" b="1" dirty="0">
                <a:solidFill>
                  <a:srgbClr val="111318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실감기술이 공간마다 다른 발견의 방식을 만듭니다</a:t>
            </a:r>
            <a:endParaRPr lang="en-US" sz="3200" dirty="0"/>
          </a:p>
        </p:txBody>
      </p:sp>
      <p:sp>
        <p:nvSpPr>
          <p:cNvPr id="10" name="Text 7"/>
          <p:cNvSpPr/>
          <p:nvPr/>
        </p:nvSpPr>
        <p:spPr>
          <a:xfrm>
            <a:off x="512064" y="1344168"/>
            <a:ext cx="8119872" cy="2651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000" dirty="0">
                <a:solidFill>
                  <a:srgbClr val="5A607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각 단서의 성격에 가장 어울리는 방식을 조합해 발견의 재미를 만듭니다.</a:t>
            </a:r>
            <a:endParaRPr lang="en-US" sz="2000" dirty="0"/>
          </a:p>
        </p:txBody>
      </p:sp>
      <p:sp>
        <p:nvSpPr>
          <p:cNvPr id="11" name="Shape 8"/>
          <p:cNvSpPr/>
          <p:nvPr/>
        </p:nvSpPr>
        <p:spPr>
          <a:xfrm>
            <a:off x="512064" y="1901952"/>
            <a:ext cx="1920240" cy="896112"/>
          </a:xfrm>
          <a:prstGeom prst="roundRect">
            <a:avLst>
              <a:gd name="adj" fmla="val 6122"/>
            </a:avLst>
          </a:prstGeom>
          <a:solidFill>
            <a:srgbClr val="F5F6F8"/>
          </a:solidFill>
          <a:ln w="8890">
            <a:solidFill>
              <a:srgbClr val="E4E7EC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640080" y="2020824"/>
            <a:ext cx="31089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00" b="1" dirty="0">
                <a:solidFill>
                  <a:srgbClr val="7A00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01</a:t>
            </a:r>
            <a:endParaRPr lang="en-US" sz="1000" dirty="0"/>
          </a:p>
        </p:txBody>
      </p:sp>
      <p:sp>
        <p:nvSpPr>
          <p:cNvPr id="13" name="Text 10"/>
          <p:cNvSpPr/>
          <p:nvPr/>
        </p:nvSpPr>
        <p:spPr>
          <a:xfrm>
            <a:off x="1005840" y="2002536"/>
            <a:ext cx="12801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111318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포스터 해독</a:t>
            </a:r>
            <a:endParaRPr lang="en-US" sz="1500" dirty="0"/>
          </a:p>
        </p:txBody>
      </p:sp>
      <p:sp>
        <p:nvSpPr>
          <p:cNvPr id="14" name="Text 11"/>
          <p:cNvSpPr/>
          <p:nvPr/>
        </p:nvSpPr>
        <p:spPr>
          <a:xfrm>
            <a:off x="1005840" y="2386584"/>
            <a:ext cx="126187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00" dirty="0">
                <a:solidFill>
                  <a:srgbClr val="5A607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문장·배열·그래픽 규칙</a:t>
            </a:r>
            <a:endParaRPr lang="en-US" sz="1000" dirty="0"/>
          </a:p>
        </p:txBody>
      </p:sp>
      <p:sp>
        <p:nvSpPr>
          <p:cNvPr id="15" name="Shape 12"/>
          <p:cNvSpPr/>
          <p:nvPr/>
        </p:nvSpPr>
        <p:spPr>
          <a:xfrm>
            <a:off x="2596896" y="1901952"/>
            <a:ext cx="1920240" cy="896112"/>
          </a:xfrm>
          <a:prstGeom prst="roundRect">
            <a:avLst>
              <a:gd name="adj" fmla="val 6122"/>
            </a:avLst>
          </a:prstGeom>
          <a:solidFill>
            <a:srgbClr val="F5F6F8"/>
          </a:solidFill>
          <a:ln w="8890">
            <a:solidFill>
              <a:srgbClr val="E4E7EC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2724912" y="2020824"/>
            <a:ext cx="31089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00" b="1" dirty="0">
                <a:solidFill>
                  <a:srgbClr val="7A00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02</a:t>
            </a:r>
            <a:endParaRPr lang="en-US" sz="1000" dirty="0"/>
          </a:p>
        </p:txBody>
      </p:sp>
      <p:sp>
        <p:nvSpPr>
          <p:cNvPr id="17" name="Text 14"/>
          <p:cNvSpPr/>
          <p:nvPr/>
        </p:nvSpPr>
        <p:spPr>
          <a:xfrm>
            <a:off x="3090672" y="2002536"/>
            <a:ext cx="12801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111318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QR 체크포인트</a:t>
            </a:r>
            <a:endParaRPr lang="en-US" sz="1500" dirty="0"/>
          </a:p>
        </p:txBody>
      </p:sp>
      <p:sp>
        <p:nvSpPr>
          <p:cNvPr id="18" name="Text 15"/>
          <p:cNvSpPr/>
          <p:nvPr/>
        </p:nvSpPr>
        <p:spPr>
          <a:xfrm>
            <a:off x="3090672" y="2386584"/>
            <a:ext cx="126187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00" dirty="0">
                <a:solidFill>
                  <a:srgbClr val="5A607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현장 노드 인증</a:t>
            </a:r>
            <a:endParaRPr lang="en-US" sz="1000" dirty="0"/>
          </a:p>
        </p:txBody>
      </p:sp>
      <p:sp>
        <p:nvSpPr>
          <p:cNvPr id="19" name="Shape 16"/>
          <p:cNvSpPr/>
          <p:nvPr/>
        </p:nvSpPr>
        <p:spPr>
          <a:xfrm>
            <a:off x="4681728" y="1901952"/>
            <a:ext cx="1920240" cy="896112"/>
          </a:xfrm>
          <a:prstGeom prst="roundRect">
            <a:avLst>
              <a:gd name="adj" fmla="val 6122"/>
            </a:avLst>
          </a:prstGeom>
          <a:solidFill>
            <a:srgbClr val="F5F6F8"/>
          </a:solidFill>
          <a:ln w="8890">
            <a:solidFill>
              <a:srgbClr val="E4E7EC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4809744" y="2020824"/>
            <a:ext cx="31089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00" b="1" dirty="0">
                <a:solidFill>
                  <a:srgbClr val="7A00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03</a:t>
            </a:r>
            <a:endParaRPr lang="en-US" sz="1000" dirty="0"/>
          </a:p>
        </p:txBody>
      </p:sp>
      <p:sp>
        <p:nvSpPr>
          <p:cNvPr id="21" name="Text 18"/>
          <p:cNvSpPr/>
          <p:nvPr/>
        </p:nvSpPr>
        <p:spPr>
          <a:xfrm>
            <a:off x="5175504" y="2002536"/>
            <a:ext cx="12801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111318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AR 오버레이</a:t>
            </a:r>
            <a:endParaRPr lang="en-US" sz="1500" dirty="0"/>
          </a:p>
        </p:txBody>
      </p:sp>
      <p:sp>
        <p:nvSpPr>
          <p:cNvPr id="22" name="Text 19"/>
          <p:cNvSpPr/>
          <p:nvPr/>
        </p:nvSpPr>
        <p:spPr>
          <a:xfrm>
            <a:off x="5175504" y="2386584"/>
            <a:ext cx="126187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00" dirty="0">
                <a:solidFill>
                  <a:srgbClr val="5A607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현실 위 숨은 정보층</a:t>
            </a:r>
            <a:endParaRPr lang="en-US" sz="1000" dirty="0"/>
          </a:p>
        </p:txBody>
      </p:sp>
      <p:sp>
        <p:nvSpPr>
          <p:cNvPr id="23" name="Shape 20"/>
          <p:cNvSpPr/>
          <p:nvPr/>
        </p:nvSpPr>
        <p:spPr>
          <a:xfrm>
            <a:off x="6766560" y="1901952"/>
            <a:ext cx="1920240" cy="896112"/>
          </a:xfrm>
          <a:prstGeom prst="roundRect">
            <a:avLst>
              <a:gd name="adj" fmla="val 6122"/>
            </a:avLst>
          </a:prstGeom>
          <a:solidFill>
            <a:srgbClr val="F5F6F8"/>
          </a:solidFill>
          <a:ln w="8890">
            <a:solidFill>
              <a:srgbClr val="E4E7EC"/>
            </a:solidFill>
            <a:prstDash val="solid"/>
          </a:ln>
        </p:spPr>
      </p:sp>
      <p:sp>
        <p:nvSpPr>
          <p:cNvPr id="24" name="Text 21"/>
          <p:cNvSpPr/>
          <p:nvPr/>
        </p:nvSpPr>
        <p:spPr>
          <a:xfrm>
            <a:off x="6894576" y="2020824"/>
            <a:ext cx="31089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00" b="1" dirty="0">
                <a:solidFill>
                  <a:srgbClr val="7A00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04</a:t>
            </a:r>
            <a:endParaRPr lang="en-US" sz="1000" dirty="0"/>
          </a:p>
        </p:txBody>
      </p:sp>
      <p:sp>
        <p:nvSpPr>
          <p:cNvPr id="25" name="Text 22"/>
          <p:cNvSpPr/>
          <p:nvPr/>
        </p:nvSpPr>
        <p:spPr>
          <a:xfrm>
            <a:off x="7260336" y="2002536"/>
            <a:ext cx="12801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111318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미니게임</a:t>
            </a:r>
            <a:endParaRPr lang="en-US" sz="1500" dirty="0"/>
          </a:p>
        </p:txBody>
      </p:sp>
      <p:sp>
        <p:nvSpPr>
          <p:cNvPr id="26" name="Text 23"/>
          <p:cNvSpPr/>
          <p:nvPr/>
        </p:nvSpPr>
        <p:spPr>
          <a:xfrm>
            <a:off x="7260336" y="2386584"/>
            <a:ext cx="126187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00" dirty="0">
                <a:solidFill>
                  <a:srgbClr val="5A607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터치·기울기·소리 패턴</a:t>
            </a:r>
            <a:endParaRPr lang="en-US" sz="1000" dirty="0"/>
          </a:p>
        </p:txBody>
      </p:sp>
      <p:sp>
        <p:nvSpPr>
          <p:cNvPr id="27" name="Shape 24"/>
          <p:cNvSpPr/>
          <p:nvPr/>
        </p:nvSpPr>
        <p:spPr>
          <a:xfrm>
            <a:off x="512064" y="2980944"/>
            <a:ext cx="1920240" cy="896112"/>
          </a:xfrm>
          <a:prstGeom prst="roundRect">
            <a:avLst>
              <a:gd name="adj" fmla="val 6122"/>
            </a:avLst>
          </a:prstGeom>
          <a:solidFill>
            <a:srgbClr val="F5F6F8"/>
          </a:solidFill>
          <a:ln w="8890">
            <a:solidFill>
              <a:srgbClr val="E4E7EC"/>
            </a:solidFill>
            <a:prstDash val="solid"/>
          </a:ln>
        </p:spPr>
      </p:sp>
      <p:sp>
        <p:nvSpPr>
          <p:cNvPr id="28" name="Text 25"/>
          <p:cNvSpPr/>
          <p:nvPr/>
        </p:nvSpPr>
        <p:spPr>
          <a:xfrm>
            <a:off x="640080" y="3099816"/>
            <a:ext cx="31089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00" b="1" dirty="0">
                <a:solidFill>
                  <a:srgbClr val="7A00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05</a:t>
            </a:r>
            <a:endParaRPr lang="en-US" sz="1000" dirty="0"/>
          </a:p>
        </p:txBody>
      </p:sp>
      <p:sp>
        <p:nvSpPr>
          <p:cNvPr id="29" name="Text 26"/>
          <p:cNvSpPr/>
          <p:nvPr/>
        </p:nvSpPr>
        <p:spPr>
          <a:xfrm>
            <a:off x="1005840" y="3081528"/>
            <a:ext cx="12801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111318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GPS 도착</a:t>
            </a:r>
            <a:endParaRPr lang="en-US" sz="1500" dirty="0"/>
          </a:p>
        </p:txBody>
      </p:sp>
      <p:sp>
        <p:nvSpPr>
          <p:cNvPr id="30" name="Text 27"/>
          <p:cNvSpPr/>
          <p:nvPr/>
        </p:nvSpPr>
        <p:spPr>
          <a:xfrm>
            <a:off x="1005840" y="3465576"/>
            <a:ext cx="126187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00" dirty="0">
                <a:solidFill>
                  <a:srgbClr val="5A607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위치와 랜드마크</a:t>
            </a:r>
            <a:endParaRPr lang="en-US" sz="1000" dirty="0"/>
          </a:p>
        </p:txBody>
      </p:sp>
      <p:sp>
        <p:nvSpPr>
          <p:cNvPr id="31" name="Shape 28"/>
          <p:cNvSpPr/>
          <p:nvPr/>
        </p:nvSpPr>
        <p:spPr>
          <a:xfrm>
            <a:off x="2596896" y="2980944"/>
            <a:ext cx="1920240" cy="896112"/>
          </a:xfrm>
          <a:prstGeom prst="roundRect">
            <a:avLst>
              <a:gd name="adj" fmla="val 6122"/>
            </a:avLst>
          </a:prstGeom>
          <a:solidFill>
            <a:srgbClr val="F5F6F8"/>
          </a:solidFill>
          <a:ln w="8890">
            <a:solidFill>
              <a:srgbClr val="E4E7EC"/>
            </a:solidFill>
            <a:prstDash val="solid"/>
          </a:ln>
        </p:spPr>
      </p:sp>
      <p:sp>
        <p:nvSpPr>
          <p:cNvPr id="32" name="Text 29"/>
          <p:cNvSpPr/>
          <p:nvPr/>
        </p:nvSpPr>
        <p:spPr>
          <a:xfrm>
            <a:off x="2724912" y="3099816"/>
            <a:ext cx="31089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00" b="1" dirty="0">
                <a:solidFill>
                  <a:srgbClr val="7A00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06</a:t>
            </a:r>
            <a:endParaRPr lang="en-US" sz="1000" dirty="0"/>
          </a:p>
        </p:txBody>
      </p:sp>
      <p:sp>
        <p:nvSpPr>
          <p:cNvPr id="33" name="Text 30"/>
          <p:cNvSpPr/>
          <p:nvPr/>
        </p:nvSpPr>
        <p:spPr>
          <a:xfrm>
            <a:off x="3090672" y="3081528"/>
            <a:ext cx="12801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111318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GPS 레이더</a:t>
            </a:r>
            <a:endParaRPr lang="en-US" sz="1500" dirty="0"/>
          </a:p>
        </p:txBody>
      </p:sp>
      <p:sp>
        <p:nvSpPr>
          <p:cNvPr id="34" name="Text 31"/>
          <p:cNvSpPr/>
          <p:nvPr/>
        </p:nvSpPr>
        <p:spPr>
          <a:xfrm>
            <a:off x="3090672" y="3465576"/>
            <a:ext cx="126187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00" dirty="0">
                <a:solidFill>
                  <a:srgbClr val="5A607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거리·강도 기반 추적</a:t>
            </a:r>
            <a:endParaRPr lang="en-US" sz="1000" dirty="0"/>
          </a:p>
        </p:txBody>
      </p:sp>
      <p:sp>
        <p:nvSpPr>
          <p:cNvPr id="35" name="Shape 32"/>
          <p:cNvSpPr/>
          <p:nvPr/>
        </p:nvSpPr>
        <p:spPr>
          <a:xfrm>
            <a:off x="4681728" y="2980944"/>
            <a:ext cx="1920240" cy="896112"/>
          </a:xfrm>
          <a:prstGeom prst="roundRect">
            <a:avLst>
              <a:gd name="adj" fmla="val 6122"/>
            </a:avLst>
          </a:prstGeom>
          <a:solidFill>
            <a:srgbClr val="FAF6FF"/>
          </a:solidFill>
          <a:ln w="8890">
            <a:solidFill>
              <a:srgbClr val="7A00FF"/>
            </a:solidFill>
            <a:prstDash val="solid"/>
          </a:ln>
        </p:spPr>
      </p:sp>
      <p:sp>
        <p:nvSpPr>
          <p:cNvPr id="36" name="Text 33"/>
          <p:cNvSpPr/>
          <p:nvPr/>
        </p:nvSpPr>
        <p:spPr>
          <a:xfrm>
            <a:off x="4809744" y="3099816"/>
            <a:ext cx="31089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00" b="1" dirty="0">
                <a:solidFill>
                  <a:srgbClr val="7A00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07</a:t>
            </a:r>
            <a:endParaRPr lang="en-US" sz="1000" dirty="0"/>
          </a:p>
        </p:txBody>
      </p:sp>
      <p:sp>
        <p:nvSpPr>
          <p:cNvPr id="37" name="Text 34"/>
          <p:cNvSpPr/>
          <p:nvPr/>
        </p:nvSpPr>
        <p:spPr>
          <a:xfrm>
            <a:off x="5175504" y="3081528"/>
            <a:ext cx="12801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111318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공간 관찰</a:t>
            </a:r>
            <a:endParaRPr lang="en-US" sz="1500" dirty="0"/>
          </a:p>
        </p:txBody>
      </p:sp>
      <p:sp>
        <p:nvSpPr>
          <p:cNvPr id="38" name="Text 35"/>
          <p:cNvSpPr/>
          <p:nvPr/>
        </p:nvSpPr>
        <p:spPr>
          <a:xfrm>
            <a:off x="5175504" y="3465576"/>
            <a:ext cx="126187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00" dirty="0">
                <a:solidFill>
                  <a:srgbClr val="5A607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건축·빛·표지·자연</a:t>
            </a:r>
            <a:endParaRPr lang="en-US" sz="1000" dirty="0"/>
          </a:p>
        </p:txBody>
      </p:sp>
      <p:sp>
        <p:nvSpPr>
          <p:cNvPr id="39" name="Shape 36"/>
          <p:cNvSpPr/>
          <p:nvPr/>
        </p:nvSpPr>
        <p:spPr>
          <a:xfrm>
            <a:off x="6766560" y="2980944"/>
            <a:ext cx="1865376" cy="896112"/>
          </a:xfrm>
          <a:prstGeom prst="roundRect">
            <a:avLst>
              <a:gd name="adj" fmla="val 6122"/>
            </a:avLst>
          </a:prstGeom>
          <a:solidFill>
            <a:srgbClr val="FFFFFF"/>
          </a:solidFill>
          <a:ln w="8890">
            <a:solidFill>
              <a:srgbClr val="7A00FF"/>
            </a:solidFill>
            <a:prstDash val="solid"/>
          </a:ln>
        </p:spPr>
      </p:sp>
      <p:sp>
        <p:nvSpPr>
          <p:cNvPr id="40" name="Text 37"/>
          <p:cNvSpPr/>
          <p:nvPr/>
        </p:nvSpPr>
        <p:spPr>
          <a:xfrm>
            <a:off x="6931152" y="3154680"/>
            <a:ext cx="153619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7A00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MISSION MIX</a:t>
            </a:r>
            <a:endParaRPr lang="en-US" sz="1100" dirty="0"/>
          </a:p>
        </p:txBody>
      </p:sp>
      <p:sp>
        <p:nvSpPr>
          <p:cNvPr id="41" name="Text 38"/>
          <p:cNvSpPr/>
          <p:nvPr/>
        </p:nvSpPr>
        <p:spPr>
          <a:xfrm>
            <a:off x="6931152" y="3383280"/>
            <a:ext cx="15361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00" dirty="0">
                <a:solidFill>
                  <a:srgbClr val="5A607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장소·대상·목적에 맞춰</a:t>
            </a:r>
            <a:endParaRPr lang="en-US" sz="10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5A607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서로 다른 방식을 결합합니다.</a:t>
            </a:r>
            <a:endParaRPr lang="en-US" sz="1000" dirty="0"/>
          </a:p>
        </p:txBody>
      </p:sp>
      <p:sp>
        <p:nvSpPr>
          <p:cNvPr id="42" name="Text 39"/>
          <p:cNvSpPr/>
          <p:nvPr/>
        </p:nvSpPr>
        <p:spPr>
          <a:xfrm>
            <a:off x="512064" y="4224528"/>
            <a:ext cx="811987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7A00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관찰 → 발견 → 상호작용 → 협력 → 선택</a:t>
            </a:r>
            <a:endParaRPr lang="en-US" sz="12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12064" y="228600"/>
            <a:ext cx="21488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b="1" spc="40" kern="0" dirty="0">
                <a:solidFill>
                  <a:srgbClr val="111318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UNIQUEGOOD COMPANY</a:t>
            </a:r>
            <a:endParaRPr lang="en-US" sz="1200" dirty="0"/>
          </a:p>
        </p:txBody>
      </p:sp>
      <p:pic>
        <p:nvPicPr>
          <p:cNvPr id="3" name="Image 0" descr="/data/worktrees/ws_1376f8bb35/s_lua5g2i4/deck/assets/logo-realworl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443216" y="219456"/>
            <a:ext cx="1188720" cy="155448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512064" y="566928"/>
            <a:ext cx="8119872" cy="0"/>
          </a:xfrm>
          <a:prstGeom prst="line">
            <a:avLst/>
          </a:prstGeom>
          <a:noFill/>
          <a:ln w="10160">
            <a:solidFill>
              <a:srgbClr val="111318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512064" y="4791456"/>
            <a:ext cx="32004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00" dirty="0">
                <a:solidFill>
                  <a:srgbClr val="8B8496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「더 스카우트」 AI 기업교육 대표 프로그램</a:t>
            </a:r>
            <a:endParaRPr lang="en-US" sz="900" dirty="0"/>
          </a:p>
        </p:txBody>
      </p:sp>
      <p:sp>
        <p:nvSpPr>
          <p:cNvPr id="6" name="Text 3"/>
          <p:cNvSpPr/>
          <p:nvPr/>
        </p:nvSpPr>
        <p:spPr>
          <a:xfrm>
            <a:off x="6537960" y="4791456"/>
            <a:ext cx="15544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900" dirty="0">
                <a:solidFill>
                  <a:srgbClr val="8B8496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도입 조건</a:t>
            </a:r>
            <a:endParaRPr lang="en-US" sz="900" dirty="0"/>
          </a:p>
        </p:txBody>
      </p:sp>
      <p:sp>
        <p:nvSpPr>
          <p:cNvPr id="7" name="Text 4"/>
          <p:cNvSpPr/>
          <p:nvPr/>
        </p:nvSpPr>
        <p:spPr>
          <a:xfrm>
            <a:off x="8211312" y="4791456"/>
            <a:ext cx="420624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900" b="1" dirty="0">
                <a:solidFill>
                  <a:srgbClr val="7A00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18</a:t>
            </a:r>
            <a:endParaRPr lang="en-US" sz="900" dirty="0"/>
          </a:p>
        </p:txBody>
      </p:sp>
      <p:sp>
        <p:nvSpPr>
          <p:cNvPr id="8" name="Text 5"/>
          <p:cNvSpPr/>
          <p:nvPr/>
        </p:nvSpPr>
        <p:spPr>
          <a:xfrm>
            <a:off x="512064" y="713232"/>
            <a:ext cx="8119872" cy="1737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00" b="1" spc="30" kern="0" dirty="0">
                <a:solidFill>
                  <a:srgbClr val="7A00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IMPLEMENTATION CHECK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512064" y="914400"/>
            <a:ext cx="8119872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400" b="1" dirty="0">
                <a:solidFill>
                  <a:srgbClr val="111318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공개 사양은 검증 뒤 확정합니다</a:t>
            </a:r>
            <a:endParaRPr lang="en-US" sz="3400" dirty="0"/>
          </a:p>
        </p:txBody>
      </p:sp>
      <p:sp>
        <p:nvSpPr>
          <p:cNvPr id="10" name="Text 7"/>
          <p:cNvSpPr/>
          <p:nvPr/>
        </p:nvSpPr>
        <p:spPr>
          <a:xfrm>
            <a:off x="512064" y="1344168"/>
            <a:ext cx="8119872" cy="2651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000" dirty="0">
                <a:solidFill>
                  <a:srgbClr val="5A607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파일럿과 리허설을 통과한 조건만 안내합니다.</a:t>
            </a:r>
            <a:endParaRPr lang="en-US" sz="2000" dirty="0"/>
          </a:p>
        </p:txBody>
      </p:sp>
      <p:sp>
        <p:nvSpPr>
          <p:cNvPr id="11" name="Shape 8"/>
          <p:cNvSpPr/>
          <p:nvPr/>
        </p:nvSpPr>
        <p:spPr>
          <a:xfrm>
            <a:off x="512064" y="1901952"/>
            <a:ext cx="2505456" cy="987552"/>
          </a:xfrm>
          <a:prstGeom prst="roundRect">
            <a:avLst>
              <a:gd name="adj" fmla="val 5556"/>
            </a:avLst>
          </a:prstGeom>
          <a:solidFill>
            <a:srgbClr val="F5F6F8"/>
          </a:solidFill>
          <a:ln w="8890">
            <a:solidFill>
              <a:srgbClr val="E4E7EC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658368" y="2029968"/>
            <a:ext cx="51206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7A00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목표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1225296" y="1956816"/>
            <a:ext cx="160934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111318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학습 행동</a:t>
            </a:r>
            <a:endParaRPr lang="en-US" sz="1800" dirty="0"/>
          </a:p>
        </p:txBody>
      </p:sp>
      <p:sp>
        <p:nvSpPr>
          <p:cNvPr id="14" name="Text 11"/>
          <p:cNvSpPr/>
          <p:nvPr/>
        </p:nvSpPr>
        <p:spPr>
          <a:xfrm>
            <a:off x="658368" y="2468880"/>
            <a:ext cx="221284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00" dirty="0">
                <a:solidFill>
                  <a:srgbClr val="5A607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관찰·질문·검증·합의 기준</a:t>
            </a:r>
            <a:endParaRPr lang="en-US" sz="1000" dirty="0"/>
          </a:p>
        </p:txBody>
      </p:sp>
      <p:sp>
        <p:nvSpPr>
          <p:cNvPr id="15" name="Shape 12"/>
          <p:cNvSpPr/>
          <p:nvPr/>
        </p:nvSpPr>
        <p:spPr>
          <a:xfrm>
            <a:off x="3282696" y="1901952"/>
            <a:ext cx="2505456" cy="987552"/>
          </a:xfrm>
          <a:prstGeom prst="roundRect">
            <a:avLst>
              <a:gd name="adj" fmla="val 5556"/>
            </a:avLst>
          </a:prstGeom>
          <a:solidFill>
            <a:srgbClr val="FAF6FF"/>
          </a:solidFill>
          <a:ln w="8890">
            <a:solidFill>
              <a:srgbClr val="7A00FF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3429000" y="2029968"/>
            <a:ext cx="51206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7A00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운영</a:t>
            </a:r>
            <a:endParaRPr lang="en-US" sz="1200" dirty="0"/>
          </a:p>
        </p:txBody>
      </p:sp>
      <p:sp>
        <p:nvSpPr>
          <p:cNvPr id="17" name="Text 14"/>
          <p:cNvSpPr/>
          <p:nvPr/>
        </p:nvSpPr>
        <p:spPr>
          <a:xfrm>
            <a:off x="3995928" y="1956816"/>
            <a:ext cx="160934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111318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인원·시간</a:t>
            </a:r>
            <a:endParaRPr lang="en-US" sz="1800" dirty="0"/>
          </a:p>
        </p:txBody>
      </p:sp>
      <p:sp>
        <p:nvSpPr>
          <p:cNvPr id="18" name="Text 15"/>
          <p:cNvSpPr/>
          <p:nvPr/>
        </p:nvSpPr>
        <p:spPr>
          <a:xfrm>
            <a:off x="3429000" y="2468880"/>
            <a:ext cx="221284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00" dirty="0">
                <a:solidFill>
                  <a:srgbClr val="5A607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파일럿·리허설 후 확정</a:t>
            </a:r>
            <a:endParaRPr lang="en-US" sz="1000" dirty="0"/>
          </a:p>
        </p:txBody>
      </p:sp>
      <p:sp>
        <p:nvSpPr>
          <p:cNvPr id="19" name="Shape 16"/>
          <p:cNvSpPr/>
          <p:nvPr/>
        </p:nvSpPr>
        <p:spPr>
          <a:xfrm>
            <a:off x="6053328" y="1901952"/>
            <a:ext cx="2505456" cy="987552"/>
          </a:xfrm>
          <a:prstGeom prst="roundRect">
            <a:avLst>
              <a:gd name="adj" fmla="val 5556"/>
            </a:avLst>
          </a:prstGeom>
          <a:solidFill>
            <a:srgbClr val="F5F6F8"/>
          </a:solidFill>
          <a:ln w="8890">
            <a:solidFill>
              <a:srgbClr val="E4E7EC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6199632" y="2029968"/>
            <a:ext cx="51206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7A00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환경</a:t>
            </a:r>
            <a:endParaRPr lang="en-US" sz="1200" dirty="0"/>
          </a:p>
        </p:txBody>
      </p:sp>
      <p:sp>
        <p:nvSpPr>
          <p:cNvPr id="21" name="Text 18"/>
          <p:cNvSpPr/>
          <p:nvPr/>
        </p:nvSpPr>
        <p:spPr>
          <a:xfrm>
            <a:off x="6766560" y="1956816"/>
            <a:ext cx="160934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111318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공간·기기</a:t>
            </a:r>
            <a:endParaRPr lang="en-US" sz="1800" dirty="0"/>
          </a:p>
        </p:txBody>
      </p:sp>
      <p:sp>
        <p:nvSpPr>
          <p:cNvPr id="22" name="Text 19"/>
          <p:cNvSpPr/>
          <p:nvPr/>
        </p:nvSpPr>
        <p:spPr>
          <a:xfrm>
            <a:off x="6199632" y="2468880"/>
            <a:ext cx="221284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00" dirty="0">
                <a:solidFill>
                  <a:srgbClr val="5A607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접속·안전·대체 경로 검증</a:t>
            </a:r>
            <a:endParaRPr lang="en-US" sz="1000" dirty="0"/>
          </a:p>
        </p:txBody>
      </p:sp>
      <p:sp>
        <p:nvSpPr>
          <p:cNvPr id="23" name="Shape 20"/>
          <p:cNvSpPr/>
          <p:nvPr/>
        </p:nvSpPr>
        <p:spPr>
          <a:xfrm>
            <a:off x="512064" y="3044952"/>
            <a:ext cx="2505456" cy="987552"/>
          </a:xfrm>
          <a:prstGeom prst="roundRect">
            <a:avLst>
              <a:gd name="adj" fmla="val 5556"/>
            </a:avLst>
          </a:prstGeom>
          <a:solidFill>
            <a:srgbClr val="F5F6F8"/>
          </a:solidFill>
          <a:ln w="8890">
            <a:solidFill>
              <a:srgbClr val="E4E7EC"/>
            </a:solidFill>
            <a:prstDash val="solid"/>
          </a:ln>
        </p:spPr>
      </p:sp>
      <p:sp>
        <p:nvSpPr>
          <p:cNvPr id="24" name="Text 21"/>
          <p:cNvSpPr/>
          <p:nvPr/>
        </p:nvSpPr>
        <p:spPr>
          <a:xfrm>
            <a:off x="658368" y="3172968"/>
            <a:ext cx="51206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7A00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진행</a:t>
            </a:r>
            <a:endParaRPr lang="en-US" sz="1200" dirty="0"/>
          </a:p>
        </p:txBody>
      </p:sp>
      <p:sp>
        <p:nvSpPr>
          <p:cNvPr id="25" name="Text 22"/>
          <p:cNvSpPr/>
          <p:nvPr/>
        </p:nvSpPr>
        <p:spPr>
          <a:xfrm>
            <a:off x="1225296" y="3099816"/>
            <a:ext cx="160934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111318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퍼실리테이터</a:t>
            </a:r>
            <a:endParaRPr lang="en-US" sz="1600" dirty="0"/>
          </a:p>
        </p:txBody>
      </p:sp>
      <p:sp>
        <p:nvSpPr>
          <p:cNvPr id="26" name="Text 23"/>
          <p:cNvSpPr/>
          <p:nvPr/>
        </p:nvSpPr>
        <p:spPr>
          <a:xfrm>
            <a:off x="658368" y="3611880"/>
            <a:ext cx="221284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00" dirty="0">
                <a:solidFill>
                  <a:srgbClr val="5A607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브리핑·개입·회고 기준 합의</a:t>
            </a:r>
            <a:endParaRPr lang="en-US" sz="1000" dirty="0"/>
          </a:p>
        </p:txBody>
      </p:sp>
      <p:sp>
        <p:nvSpPr>
          <p:cNvPr id="27" name="Shape 24"/>
          <p:cNvSpPr/>
          <p:nvPr/>
        </p:nvSpPr>
        <p:spPr>
          <a:xfrm>
            <a:off x="3282696" y="3044952"/>
            <a:ext cx="2505456" cy="987552"/>
          </a:xfrm>
          <a:prstGeom prst="roundRect">
            <a:avLst>
              <a:gd name="adj" fmla="val 5556"/>
            </a:avLst>
          </a:prstGeom>
          <a:solidFill>
            <a:srgbClr val="F5F6F8"/>
          </a:solidFill>
          <a:ln w="8890">
            <a:solidFill>
              <a:srgbClr val="E4E7EC"/>
            </a:solidFill>
            <a:prstDash val="solid"/>
          </a:ln>
        </p:spPr>
      </p:sp>
      <p:sp>
        <p:nvSpPr>
          <p:cNvPr id="28" name="Text 25"/>
          <p:cNvSpPr/>
          <p:nvPr/>
        </p:nvSpPr>
        <p:spPr>
          <a:xfrm>
            <a:off x="3429000" y="3172968"/>
            <a:ext cx="51206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7A00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AI</a:t>
            </a:r>
            <a:endParaRPr lang="en-US" sz="1200" dirty="0"/>
          </a:p>
        </p:txBody>
      </p:sp>
      <p:sp>
        <p:nvSpPr>
          <p:cNvPr id="29" name="Text 26"/>
          <p:cNvSpPr/>
          <p:nvPr/>
        </p:nvSpPr>
        <p:spPr>
          <a:xfrm>
            <a:off x="3995928" y="3099816"/>
            <a:ext cx="160934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111318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권한·한계</a:t>
            </a:r>
            <a:endParaRPr lang="en-US" sz="1800" dirty="0"/>
          </a:p>
        </p:txBody>
      </p:sp>
      <p:sp>
        <p:nvSpPr>
          <p:cNvPr id="30" name="Text 27"/>
          <p:cNvSpPr/>
          <p:nvPr/>
        </p:nvSpPr>
        <p:spPr>
          <a:xfrm>
            <a:off x="3429000" y="3611880"/>
            <a:ext cx="221284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00" dirty="0">
                <a:solidFill>
                  <a:srgbClr val="5A607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입력·출력·결정권 범위 확인</a:t>
            </a:r>
            <a:endParaRPr lang="en-US" sz="1000" dirty="0"/>
          </a:p>
        </p:txBody>
      </p:sp>
      <p:sp>
        <p:nvSpPr>
          <p:cNvPr id="31" name="Shape 28"/>
          <p:cNvSpPr/>
          <p:nvPr/>
        </p:nvSpPr>
        <p:spPr>
          <a:xfrm>
            <a:off x="6053328" y="3044952"/>
            <a:ext cx="2505456" cy="987552"/>
          </a:xfrm>
          <a:prstGeom prst="roundRect">
            <a:avLst>
              <a:gd name="adj" fmla="val 5556"/>
            </a:avLst>
          </a:prstGeom>
          <a:solidFill>
            <a:srgbClr val="F5F6F8"/>
          </a:solidFill>
          <a:ln w="8890">
            <a:solidFill>
              <a:srgbClr val="E4E7EC"/>
            </a:solidFill>
            <a:prstDash val="solid"/>
          </a:ln>
        </p:spPr>
      </p:sp>
      <p:sp>
        <p:nvSpPr>
          <p:cNvPr id="32" name="Text 29"/>
          <p:cNvSpPr/>
          <p:nvPr/>
        </p:nvSpPr>
        <p:spPr>
          <a:xfrm>
            <a:off x="6199632" y="3172968"/>
            <a:ext cx="51206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7A00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보안</a:t>
            </a:r>
            <a:endParaRPr lang="en-US" sz="1200" dirty="0"/>
          </a:p>
        </p:txBody>
      </p:sp>
      <p:sp>
        <p:nvSpPr>
          <p:cNvPr id="33" name="Text 30"/>
          <p:cNvSpPr/>
          <p:nvPr/>
        </p:nvSpPr>
        <p:spPr>
          <a:xfrm>
            <a:off x="6766560" y="3099816"/>
            <a:ext cx="160934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111318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데이터 처리</a:t>
            </a:r>
            <a:endParaRPr lang="en-US" sz="1800" dirty="0"/>
          </a:p>
        </p:txBody>
      </p:sp>
      <p:sp>
        <p:nvSpPr>
          <p:cNvPr id="34" name="Text 31"/>
          <p:cNvSpPr/>
          <p:nvPr/>
        </p:nvSpPr>
        <p:spPr>
          <a:xfrm>
            <a:off x="6199632" y="3611880"/>
            <a:ext cx="221284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00" dirty="0">
                <a:solidFill>
                  <a:srgbClr val="5A607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저장·보존·삭제 절차 확인</a:t>
            </a:r>
            <a:endParaRPr lang="en-US" sz="1000" dirty="0"/>
          </a:p>
        </p:txBody>
      </p:sp>
      <p:sp>
        <p:nvSpPr>
          <p:cNvPr id="35" name="Text 32"/>
          <p:cNvSpPr/>
          <p:nvPr/>
        </p:nvSpPr>
        <p:spPr>
          <a:xfrm>
            <a:off x="512064" y="4288536"/>
            <a:ext cx="811987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7A00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확정 전에는 제안 범위로만 안내하고, 검증된 조건만 계약·운영 자료에 반영합니다.</a:t>
            </a:r>
            <a:endParaRPr lang="en-US" sz="12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12064" y="228600"/>
            <a:ext cx="21488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b="1" spc="40" kern="0" dirty="0">
                <a:solidFill>
                  <a:srgbClr val="111318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UNIQUEGOOD COMPANY</a:t>
            </a:r>
            <a:endParaRPr lang="en-US" sz="1200" dirty="0"/>
          </a:p>
        </p:txBody>
      </p:sp>
      <p:pic>
        <p:nvPicPr>
          <p:cNvPr id="3" name="Image 0" descr="/data/worktrees/ws_1376f8bb35/s_lua5g2i4/deck/assets/logo-realworl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443216" y="219456"/>
            <a:ext cx="1188720" cy="155448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512064" y="566928"/>
            <a:ext cx="8119872" cy="0"/>
          </a:xfrm>
          <a:prstGeom prst="line">
            <a:avLst/>
          </a:prstGeom>
          <a:noFill/>
          <a:ln w="10160">
            <a:solidFill>
              <a:srgbClr val="111318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512064" y="4791456"/>
            <a:ext cx="32004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00" dirty="0">
                <a:solidFill>
                  <a:srgbClr val="8B8496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「더 스카우트」 AI 기업교육 대표 프로그램</a:t>
            </a:r>
            <a:endParaRPr lang="en-US" sz="900" dirty="0"/>
          </a:p>
        </p:txBody>
      </p:sp>
      <p:sp>
        <p:nvSpPr>
          <p:cNvPr id="6" name="Text 3"/>
          <p:cNvSpPr/>
          <p:nvPr/>
        </p:nvSpPr>
        <p:spPr>
          <a:xfrm>
            <a:off x="6537960" y="4791456"/>
            <a:ext cx="15544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900" dirty="0">
                <a:solidFill>
                  <a:srgbClr val="8B8496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리얼월드의 근거</a:t>
            </a:r>
            <a:endParaRPr lang="en-US" sz="900" dirty="0"/>
          </a:p>
        </p:txBody>
      </p:sp>
      <p:sp>
        <p:nvSpPr>
          <p:cNvPr id="7" name="Text 4"/>
          <p:cNvSpPr/>
          <p:nvPr/>
        </p:nvSpPr>
        <p:spPr>
          <a:xfrm>
            <a:off x="8211312" y="4791456"/>
            <a:ext cx="420624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900" b="1" dirty="0">
                <a:solidFill>
                  <a:srgbClr val="7A00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19</a:t>
            </a:r>
            <a:endParaRPr lang="en-US" sz="900" dirty="0"/>
          </a:p>
        </p:txBody>
      </p:sp>
      <p:sp>
        <p:nvSpPr>
          <p:cNvPr id="8" name="Text 5"/>
          <p:cNvSpPr/>
          <p:nvPr/>
        </p:nvSpPr>
        <p:spPr>
          <a:xfrm>
            <a:off x="512064" y="713232"/>
            <a:ext cx="8119872" cy="1737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00" b="1" spc="30" kern="0" dirty="0">
                <a:solidFill>
                  <a:srgbClr val="7A00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COMPANY-WIDE EVIDENCE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512064" y="914400"/>
            <a:ext cx="8119872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400" b="1" dirty="0">
                <a:solidFill>
                  <a:srgbClr val="111318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리얼월드가 축적한 현장 운영 경험</a:t>
            </a:r>
            <a:endParaRPr lang="en-US" sz="3400" dirty="0"/>
          </a:p>
        </p:txBody>
      </p:sp>
      <p:sp>
        <p:nvSpPr>
          <p:cNvPr id="10" name="Text 7"/>
          <p:cNvSpPr/>
          <p:nvPr/>
        </p:nvSpPr>
        <p:spPr>
          <a:xfrm>
            <a:off x="512064" y="1344168"/>
            <a:ext cx="8119872" cy="2651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000" dirty="0">
                <a:solidFill>
                  <a:srgbClr val="5A607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회사·플랫폼 전체 범위이며, 개별 AI 기업교육의 성과가 아닙니다.</a:t>
            </a:r>
            <a:endParaRPr lang="en-US" sz="2000" dirty="0"/>
          </a:p>
        </p:txBody>
      </p:sp>
      <p:sp>
        <p:nvSpPr>
          <p:cNvPr id="11" name="Shape 8"/>
          <p:cNvSpPr/>
          <p:nvPr/>
        </p:nvSpPr>
        <p:spPr>
          <a:xfrm>
            <a:off x="512064" y="1938528"/>
            <a:ext cx="1920240" cy="1938528"/>
          </a:xfrm>
          <a:prstGeom prst="roundRect">
            <a:avLst>
              <a:gd name="adj" fmla="val 2857"/>
            </a:avLst>
          </a:prstGeom>
          <a:solidFill>
            <a:srgbClr val="FAF6FF"/>
          </a:solidFill>
          <a:ln w="8890">
            <a:solidFill>
              <a:srgbClr val="7A00FF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585216" y="2414016"/>
            <a:ext cx="1773936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3200" b="1" dirty="0">
                <a:solidFill>
                  <a:srgbClr val="7A00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400만+</a:t>
            </a:r>
            <a:endParaRPr lang="en-US" sz="3200" dirty="0"/>
          </a:p>
        </p:txBody>
      </p:sp>
      <p:sp>
        <p:nvSpPr>
          <p:cNvPr id="13" name="Shape 10"/>
          <p:cNvSpPr/>
          <p:nvPr/>
        </p:nvSpPr>
        <p:spPr>
          <a:xfrm>
            <a:off x="1024128" y="3026664"/>
            <a:ext cx="896112" cy="0"/>
          </a:xfrm>
          <a:prstGeom prst="line">
            <a:avLst/>
          </a:prstGeom>
          <a:noFill/>
          <a:ln w="10160">
            <a:solidFill>
              <a:srgbClr val="E4E7EC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658368" y="3227832"/>
            <a:ext cx="162763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5A607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리얼월드 누적 플레이 경험</a:t>
            </a:r>
            <a:endParaRPr lang="en-US" sz="1200" dirty="0"/>
          </a:p>
        </p:txBody>
      </p:sp>
      <p:sp>
        <p:nvSpPr>
          <p:cNvPr id="15" name="Shape 12"/>
          <p:cNvSpPr/>
          <p:nvPr/>
        </p:nvSpPr>
        <p:spPr>
          <a:xfrm>
            <a:off x="2596896" y="1938528"/>
            <a:ext cx="1920240" cy="1938528"/>
          </a:xfrm>
          <a:prstGeom prst="roundRect">
            <a:avLst>
              <a:gd name="adj" fmla="val 2857"/>
            </a:avLst>
          </a:prstGeom>
          <a:solidFill>
            <a:srgbClr val="F5F6F8"/>
          </a:solidFill>
          <a:ln w="8890">
            <a:solidFill>
              <a:srgbClr val="E4E7EC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2670048" y="2414016"/>
            <a:ext cx="1773936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3200" b="1" dirty="0">
                <a:solidFill>
                  <a:srgbClr val="7A00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6,260명</a:t>
            </a:r>
            <a:endParaRPr lang="en-US" sz="3200" dirty="0"/>
          </a:p>
        </p:txBody>
      </p:sp>
      <p:sp>
        <p:nvSpPr>
          <p:cNvPr id="17" name="Shape 14"/>
          <p:cNvSpPr/>
          <p:nvPr/>
        </p:nvSpPr>
        <p:spPr>
          <a:xfrm>
            <a:off x="3108960" y="3026664"/>
            <a:ext cx="896112" cy="0"/>
          </a:xfrm>
          <a:prstGeom prst="line">
            <a:avLst/>
          </a:prstGeom>
          <a:noFill/>
          <a:ln w="10160">
            <a:solidFill>
              <a:srgbClr val="E4E7EC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2743200" y="3227832"/>
            <a:ext cx="162763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5A607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2025 리얼트레저페스티벌 하루 참여</a:t>
            </a:r>
            <a:endParaRPr lang="en-US" sz="1200" dirty="0"/>
          </a:p>
        </p:txBody>
      </p:sp>
      <p:sp>
        <p:nvSpPr>
          <p:cNvPr id="19" name="Shape 16"/>
          <p:cNvSpPr/>
          <p:nvPr/>
        </p:nvSpPr>
        <p:spPr>
          <a:xfrm>
            <a:off x="4681728" y="1938528"/>
            <a:ext cx="1920240" cy="1938528"/>
          </a:xfrm>
          <a:prstGeom prst="roundRect">
            <a:avLst>
              <a:gd name="adj" fmla="val 2857"/>
            </a:avLst>
          </a:prstGeom>
          <a:solidFill>
            <a:srgbClr val="F5F6F8"/>
          </a:solidFill>
          <a:ln w="8890">
            <a:solidFill>
              <a:srgbClr val="E4E7EC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4754880" y="2414016"/>
            <a:ext cx="1773936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2500" b="1" dirty="0">
                <a:solidFill>
                  <a:srgbClr val="7A00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11,000명+</a:t>
            </a:r>
            <a:endParaRPr lang="en-US" sz="2500" dirty="0"/>
          </a:p>
        </p:txBody>
      </p:sp>
      <p:sp>
        <p:nvSpPr>
          <p:cNvPr id="21" name="Shape 18"/>
          <p:cNvSpPr/>
          <p:nvPr/>
        </p:nvSpPr>
        <p:spPr>
          <a:xfrm>
            <a:off x="5193792" y="3026664"/>
            <a:ext cx="896112" cy="0"/>
          </a:xfrm>
          <a:prstGeom prst="line">
            <a:avLst/>
          </a:prstGeom>
          <a:noFill/>
          <a:ln w="10160">
            <a:solidFill>
              <a:srgbClr val="E4E7EC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4828032" y="3227832"/>
            <a:ext cx="162763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5A607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더 스카우트 in 성수 참여</a:t>
            </a:r>
            <a:endParaRPr lang="en-US" sz="1200" dirty="0"/>
          </a:p>
        </p:txBody>
      </p:sp>
      <p:sp>
        <p:nvSpPr>
          <p:cNvPr id="23" name="Shape 20"/>
          <p:cNvSpPr/>
          <p:nvPr/>
        </p:nvSpPr>
        <p:spPr>
          <a:xfrm>
            <a:off x="6766560" y="1938528"/>
            <a:ext cx="1920240" cy="1938528"/>
          </a:xfrm>
          <a:prstGeom prst="roundRect">
            <a:avLst>
              <a:gd name="adj" fmla="val 2857"/>
            </a:avLst>
          </a:prstGeom>
          <a:solidFill>
            <a:srgbClr val="F5F6F8"/>
          </a:solidFill>
          <a:ln w="8890">
            <a:solidFill>
              <a:srgbClr val="E4E7EC"/>
            </a:solidFill>
            <a:prstDash val="solid"/>
          </a:ln>
        </p:spPr>
      </p:sp>
      <p:sp>
        <p:nvSpPr>
          <p:cNvPr id="24" name="Text 21"/>
          <p:cNvSpPr/>
          <p:nvPr/>
        </p:nvSpPr>
        <p:spPr>
          <a:xfrm>
            <a:off x="6839712" y="2414016"/>
            <a:ext cx="1773936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3200" b="1" dirty="0">
                <a:solidFill>
                  <a:srgbClr val="7A00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6년+</a:t>
            </a:r>
            <a:endParaRPr lang="en-US" sz="3200" dirty="0"/>
          </a:p>
        </p:txBody>
      </p:sp>
      <p:sp>
        <p:nvSpPr>
          <p:cNvPr id="25" name="Shape 22"/>
          <p:cNvSpPr/>
          <p:nvPr/>
        </p:nvSpPr>
        <p:spPr>
          <a:xfrm>
            <a:off x="7278624" y="3026664"/>
            <a:ext cx="896112" cy="0"/>
          </a:xfrm>
          <a:prstGeom prst="line">
            <a:avLst/>
          </a:prstGeom>
          <a:noFill/>
          <a:ln w="10160">
            <a:solidFill>
              <a:srgbClr val="E4E7EC"/>
            </a:solidFill>
            <a:prstDash val="solid"/>
          </a:ln>
        </p:spPr>
      </p:sp>
      <p:sp>
        <p:nvSpPr>
          <p:cNvPr id="26" name="Text 23"/>
          <p:cNvSpPr/>
          <p:nvPr/>
        </p:nvSpPr>
        <p:spPr>
          <a:xfrm>
            <a:off x="6912864" y="3227832"/>
            <a:ext cx="162763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5A607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리얼월드 상설 콘텐츠 운영 경험</a:t>
            </a:r>
            <a:endParaRPr lang="en-US" sz="1200" dirty="0"/>
          </a:p>
        </p:txBody>
      </p:sp>
      <p:sp>
        <p:nvSpPr>
          <p:cNvPr id="27" name="Text 24"/>
          <p:cNvSpPr/>
          <p:nvPr/>
        </p:nvSpPr>
        <p:spPr>
          <a:xfrm>
            <a:off x="512064" y="4462272"/>
            <a:ext cx="811987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1200" dirty="0">
                <a:solidFill>
                  <a:srgbClr val="8B8496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출처: 유니크굿컴퍼니 브랜드 소개서 2026 · 회사·플랫폼 전체 범위</a:t>
            </a:r>
            <a:endParaRPr lang="en-US" sz="1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12064" y="228600"/>
            <a:ext cx="21488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b="1" spc="40" kern="0" dirty="0">
                <a:solidFill>
                  <a:srgbClr val="111318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UNIQUEGOOD COMPANY</a:t>
            </a:r>
            <a:endParaRPr lang="en-US" sz="1200" dirty="0"/>
          </a:p>
        </p:txBody>
      </p:sp>
      <p:pic>
        <p:nvPicPr>
          <p:cNvPr id="3" name="Image 0" descr="/data/worktrees/ws_1376f8bb35/s_lua5g2i4/deck/assets/logo-realworl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443216" y="219456"/>
            <a:ext cx="1188720" cy="155448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512064" y="566928"/>
            <a:ext cx="8119872" cy="0"/>
          </a:xfrm>
          <a:prstGeom prst="line">
            <a:avLst/>
          </a:prstGeom>
          <a:noFill/>
          <a:ln w="10160">
            <a:solidFill>
              <a:srgbClr val="111318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512064" y="4791456"/>
            <a:ext cx="32004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00" dirty="0">
                <a:solidFill>
                  <a:srgbClr val="8B8496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「더 스카우트」 AI 기업교육 대표 프로그램</a:t>
            </a:r>
            <a:endParaRPr lang="en-US" sz="900" dirty="0"/>
          </a:p>
        </p:txBody>
      </p:sp>
      <p:sp>
        <p:nvSpPr>
          <p:cNvPr id="6" name="Text 3"/>
          <p:cNvSpPr/>
          <p:nvPr/>
        </p:nvSpPr>
        <p:spPr>
          <a:xfrm>
            <a:off x="6537960" y="4791456"/>
            <a:ext cx="15544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900" dirty="0">
                <a:solidFill>
                  <a:srgbClr val="8B8496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AI 팀빌딩</a:t>
            </a:r>
            <a:endParaRPr lang="en-US" sz="900" dirty="0"/>
          </a:p>
        </p:txBody>
      </p:sp>
      <p:sp>
        <p:nvSpPr>
          <p:cNvPr id="7" name="Text 4"/>
          <p:cNvSpPr/>
          <p:nvPr/>
        </p:nvSpPr>
        <p:spPr>
          <a:xfrm>
            <a:off x="8211312" y="4791456"/>
            <a:ext cx="420624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900" b="1" dirty="0">
                <a:solidFill>
                  <a:srgbClr val="7A00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02</a:t>
            </a:r>
            <a:endParaRPr lang="en-US" sz="900" dirty="0"/>
          </a:p>
        </p:txBody>
      </p:sp>
      <p:sp>
        <p:nvSpPr>
          <p:cNvPr id="8" name="Text 5"/>
          <p:cNvSpPr/>
          <p:nvPr/>
        </p:nvSpPr>
        <p:spPr>
          <a:xfrm>
            <a:off x="512064" y="713232"/>
            <a:ext cx="8119872" cy="1737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00" b="1" spc="30" kern="0" dirty="0">
                <a:solidFill>
                  <a:srgbClr val="7A00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WHY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512064" y="914400"/>
            <a:ext cx="8119872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400" b="1" dirty="0">
                <a:solidFill>
                  <a:srgbClr val="111318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AI 팀빌딩의 새로운 기준</a:t>
            </a:r>
            <a:endParaRPr lang="en-US" sz="3400" dirty="0"/>
          </a:p>
        </p:txBody>
      </p:sp>
      <p:sp>
        <p:nvSpPr>
          <p:cNvPr id="10" name="Text 7"/>
          <p:cNvSpPr/>
          <p:nvPr/>
        </p:nvSpPr>
        <p:spPr>
          <a:xfrm>
            <a:off x="512064" y="1344168"/>
            <a:ext cx="8119872" cy="2651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000" dirty="0">
                <a:solidFill>
                  <a:srgbClr val="5A607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AI를 구경하는 교육이 아니라, AI 파트너와 함께 공동의 문제를 해결합니다.</a:t>
            </a:r>
            <a:endParaRPr lang="en-US" sz="2000" dirty="0"/>
          </a:p>
        </p:txBody>
      </p:sp>
      <p:sp>
        <p:nvSpPr>
          <p:cNvPr id="11" name="Text 8"/>
          <p:cNvSpPr/>
          <p:nvPr/>
        </p:nvSpPr>
        <p:spPr>
          <a:xfrm>
            <a:off x="804672" y="1847088"/>
            <a:ext cx="7534656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4400" b="1" dirty="0">
                <a:solidFill>
                  <a:srgbClr val="111318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AI 파트너와 함께</a:t>
            </a:r>
            <a:endParaRPr lang="en-US" sz="4400" dirty="0"/>
          </a:p>
        </p:txBody>
      </p:sp>
      <p:sp>
        <p:nvSpPr>
          <p:cNvPr id="12" name="Text 9"/>
          <p:cNvSpPr/>
          <p:nvPr/>
        </p:nvSpPr>
        <p:spPr>
          <a:xfrm>
            <a:off x="804672" y="2414016"/>
            <a:ext cx="7534656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4400" b="1" dirty="0">
                <a:solidFill>
                  <a:srgbClr val="7A00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관찰·대화·판단·협업으로</a:t>
            </a:r>
            <a:endParaRPr lang="en-US" sz="4400" dirty="0"/>
          </a:p>
        </p:txBody>
      </p:sp>
      <p:sp>
        <p:nvSpPr>
          <p:cNvPr id="13" name="Text 10"/>
          <p:cNvSpPr/>
          <p:nvPr/>
        </p:nvSpPr>
        <p:spPr>
          <a:xfrm>
            <a:off x="512064" y="2999232"/>
            <a:ext cx="8119872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lnSpc>
                <a:spcPct val="112000"/>
              </a:lnSpc>
              <a:buNone/>
            </a:pPr>
            <a:r>
              <a:rPr lang="en-US" sz="2000" dirty="0">
                <a:solidFill>
                  <a:srgbClr val="5A607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참가자는 서사의 주인공으로 현장을 탐색하고, 서로의 발견을</a:t>
            </a:r>
            <a:endParaRPr lang="en-US" sz="2000" dirty="0"/>
          </a:p>
          <a:p>
            <a:pPr algn="ctr" indent="0" marL="0">
              <a:lnSpc>
                <a:spcPct val="112000"/>
              </a:lnSpc>
              <a:buNone/>
            </a:pPr>
            <a:r>
              <a:rPr lang="en-US" sz="2000" dirty="0">
                <a:solidFill>
                  <a:srgbClr val="5A607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연결해 팀의 판단과 공동의 해답을 완성합니다.</a:t>
            </a:r>
            <a:endParaRPr lang="en-US" sz="2000" dirty="0"/>
          </a:p>
        </p:txBody>
      </p:sp>
      <p:sp>
        <p:nvSpPr>
          <p:cNvPr id="14" name="Shape 11"/>
          <p:cNvSpPr/>
          <p:nvPr/>
        </p:nvSpPr>
        <p:spPr>
          <a:xfrm>
            <a:off x="3968496" y="3749040"/>
            <a:ext cx="1207008" cy="0"/>
          </a:xfrm>
          <a:prstGeom prst="line">
            <a:avLst/>
          </a:prstGeom>
          <a:noFill/>
          <a:ln w="33020">
            <a:solidFill>
              <a:srgbClr val="7A00FF"/>
            </a:solidFill>
            <a:prstDash val="solid"/>
          </a:ln>
        </p:spPr>
      </p:sp>
      <p:sp>
        <p:nvSpPr>
          <p:cNvPr id="15" name="Shape 12"/>
          <p:cNvSpPr/>
          <p:nvPr/>
        </p:nvSpPr>
        <p:spPr>
          <a:xfrm>
            <a:off x="512064" y="4069080"/>
            <a:ext cx="1947672" cy="283464"/>
          </a:xfrm>
          <a:prstGeom prst="roundRect">
            <a:avLst>
              <a:gd name="adj" fmla="val 19355"/>
            </a:avLst>
          </a:prstGeom>
          <a:solidFill>
            <a:srgbClr val="F5F6F8"/>
          </a:solidFill>
          <a:ln w="8890">
            <a:solidFill>
              <a:srgbClr val="E4E7EC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585216" y="4119372"/>
            <a:ext cx="1801368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00" dirty="0">
                <a:solidFill>
                  <a:srgbClr val="5A607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AI 파트너</a:t>
            </a:r>
            <a:endParaRPr lang="en-US" sz="1200" dirty="0"/>
          </a:p>
        </p:txBody>
      </p:sp>
      <p:sp>
        <p:nvSpPr>
          <p:cNvPr id="17" name="Shape 14"/>
          <p:cNvSpPr/>
          <p:nvPr/>
        </p:nvSpPr>
        <p:spPr>
          <a:xfrm>
            <a:off x="2569464" y="4069080"/>
            <a:ext cx="1947672" cy="283464"/>
          </a:xfrm>
          <a:prstGeom prst="roundRect">
            <a:avLst>
              <a:gd name="adj" fmla="val 19355"/>
            </a:avLst>
          </a:prstGeom>
          <a:solidFill>
            <a:srgbClr val="F5F6F8"/>
          </a:solidFill>
          <a:ln w="8890">
            <a:solidFill>
              <a:srgbClr val="E4E7EC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2642616" y="4119372"/>
            <a:ext cx="1801368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00" dirty="0">
                <a:solidFill>
                  <a:srgbClr val="5A607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현장 관찰·탐색</a:t>
            </a:r>
            <a:endParaRPr lang="en-US" sz="1200" dirty="0"/>
          </a:p>
        </p:txBody>
      </p:sp>
      <p:sp>
        <p:nvSpPr>
          <p:cNvPr id="19" name="Shape 16"/>
          <p:cNvSpPr/>
          <p:nvPr/>
        </p:nvSpPr>
        <p:spPr>
          <a:xfrm>
            <a:off x="4626864" y="4069080"/>
            <a:ext cx="1947672" cy="283464"/>
          </a:xfrm>
          <a:prstGeom prst="roundRect">
            <a:avLst>
              <a:gd name="adj" fmla="val 19355"/>
            </a:avLst>
          </a:prstGeom>
          <a:solidFill>
            <a:srgbClr val="F5F6F8"/>
          </a:solidFill>
          <a:ln w="8890">
            <a:solidFill>
              <a:srgbClr val="E4E7EC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4700016" y="4119372"/>
            <a:ext cx="1801368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00" dirty="0">
                <a:solidFill>
                  <a:srgbClr val="5A607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판단과 합의</a:t>
            </a:r>
            <a:endParaRPr lang="en-US" sz="1200" dirty="0"/>
          </a:p>
        </p:txBody>
      </p:sp>
      <p:sp>
        <p:nvSpPr>
          <p:cNvPr id="21" name="Shape 18"/>
          <p:cNvSpPr/>
          <p:nvPr/>
        </p:nvSpPr>
        <p:spPr>
          <a:xfrm>
            <a:off x="6684264" y="4069080"/>
            <a:ext cx="1947672" cy="283464"/>
          </a:xfrm>
          <a:prstGeom prst="roundRect">
            <a:avLst>
              <a:gd name="adj" fmla="val 19355"/>
            </a:avLst>
          </a:prstGeom>
          <a:solidFill>
            <a:srgbClr val="F1E8FF"/>
          </a:solidFill>
          <a:ln w="8890">
            <a:solidFill>
              <a:srgbClr val="7A00FF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6757416" y="4119372"/>
            <a:ext cx="1801368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7A00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팀의 해답 완성</a:t>
            </a:r>
            <a:endParaRPr lang="en-US" sz="12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12064" y="228600"/>
            <a:ext cx="21488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b="1" spc="40" kern="0" dirty="0">
                <a:solidFill>
                  <a:srgbClr val="111318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UNIQUEGOOD COMPANY</a:t>
            </a:r>
            <a:endParaRPr lang="en-US" sz="1200" dirty="0"/>
          </a:p>
        </p:txBody>
      </p:sp>
      <p:pic>
        <p:nvPicPr>
          <p:cNvPr id="3" name="Image 0" descr="/data/worktrees/ws_1376f8bb35/s_lua5g2i4/deck/assets/logo-realworl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443216" y="219456"/>
            <a:ext cx="1188720" cy="155448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512064" y="566928"/>
            <a:ext cx="8119872" cy="0"/>
          </a:xfrm>
          <a:prstGeom prst="line">
            <a:avLst/>
          </a:prstGeom>
          <a:noFill/>
          <a:ln w="10160">
            <a:solidFill>
              <a:srgbClr val="111318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512064" y="4791456"/>
            <a:ext cx="32004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00" dirty="0">
                <a:solidFill>
                  <a:srgbClr val="8B8496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「더 스카우트」 AI 기업교육 대표 프로그램</a:t>
            </a:r>
            <a:endParaRPr lang="en-US" sz="900" dirty="0"/>
          </a:p>
        </p:txBody>
      </p:sp>
      <p:sp>
        <p:nvSpPr>
          <p:cNvPr id="6" name="Text 3"/>
          <p:cNvSpPr/>
          <p:nvPr/>
        </p:nvSpPr>
        <p:spPr>
          <a:xfrm>
            <a:off x="6537960" y="4791456"/>
            <a:ext cx="15544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900" dirty="0">
                <a:solidFill>
                  <a:srgbClr val="8B8496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리얼월드의 근거</a:t>
            </a:r>
            <a:endParaRPr lang="en-US" sz="900" dirty="0"/>
          </a:p>
        </p:txBody>
      </p:sp>
      <p:sp>
        <p:nvSpPr>
          <p:cNvPr id="7" name="Text 4"/>
          <p:cNvSpPr/>
          <p:nvPr/>
        </p:nvSpPr>
        <p:spPr>
          <a:xfrm>
            <a:off x="8211312" y="4791456"/>
            <a:ext cx="420624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900" b="1" dirty="0">
                <a:solidFill>
                  <a:srgbClr val="7A00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20</a:t>
            </a:r>
            <a:endParaRPr lang="en-US" sz="900" dirty="0"/>
          </a:p>
        </p:txBody>
      </p:sp>
      <p:sp>
        <p:nvSpPr>
          <p:cNvPr id="8" name="Text 5"/>
          <p:cNvSpPr/>
          <p:nvPr/>
        </p:nvSpPr>
        <p:spPr>
          <a:xfrm>
            <a:off x="512064" y="713232"/>
            <a:ext cx="8119872" cy="1737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00" b="1" spc="30" kern="0" dirty="0">
                <a:solidFill>
                  <a:srgbClr val="7A00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REFERENCE SCOPE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512064" y="914400"/>
            <a:ext cx="8119872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400" b="1" dirty="0">
                <a:solidFill>
                  <a:srgbClr val="111318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브랜드 소개서에 제시된 기업·기관</a:t>
            </a:r>
            <a:endParaRPr lang="en-US" sz="3400" dirty="0"/>
          </a:p>
        </p:txBody>
      </p:sp>
      <p:sp>
        <p:nvSpPr>
          <p:cNvPr id="10" name="Text 7"/>
          <p:cNvSpPr/>
          <p:nvPr/>
        </p:nvSpPr>
        <p:spPr>
          <a:xfrm>
            <a:off x="512064" y="1344168"/>
            <a:ext cx="8119872" cy="2651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000" dirty="0">
                <a:solidFill>
                  <a:srgbClr val="5A607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회사 전체 자료이며, 개별 도입 여부는 미기재입니다.</a:t>
            </a:r>
            <a:endParaRPr lang="en-US" sz="2000" dirty="0"/>
          </a:p>
        </p:txBody>
      </p:sp>
      <p:sp>
        <p:nvSpPr>
          <p:cNvPr id="11" name="Shape 8"/>
          <p:cNvSpPr/>
          <p:nvPr/>
        </p:nvSpPr>
        <p:spPr>
          <a:xfrm>
            <a:off x="512064" y="1865376"/>
            <a:ext cx="1920240" cy="566928"/>
          </a:xfrm>
          <a:prstGeom prst="roundRect">
            <a:avLst>
              <a:gd name="adj" fmla="val 9677"/>
            </a:avLst>
          </a:prstGeom>
          <a:solidFill>
            <a:srgbClr val="F5F6F8"/>
          </a:solidFill>
          <a:ln w="8890">
            <a:solidFill>
              <a:srgbClr val="E4E7EC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621792" y="2020824"/>
            <a:ext cx="1700784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11318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삼성SDS</a:t>
            </a:r>
            <a:endParaRPr lang="en-US" sz="1400" dirty="0"/>
          </a:p>
        </p:txBody>
      </p:sp>
      <p:sp>
        <p:nvSpPr>
          <p:cNvPr id="13" name="Shape 10"/>
          <p:cNvSpPr/>
          <p:nvPr/>
        </p:nvSpPr>
        <p:spPr>
          <a:xfrm>
            <a:off x="2596896" y="1865376"/>
            <a:ext cx="1920240" cy="566928"/>
          </a:xfrm>
          <a:prstGeom prst="roundRect">
            <a:avLst>
              <a:gd name="adj" fmla="val 9677"/>
            </a:avLst>
          </a:prstGeom>
          <a:solidFill>
            <a:srgbClr val="F5F6F8"/>
          </a:solidFill>
          <a:ln w="8890">
            <a:solidFill>
              <a:srgbClr val="E4E7EC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2706624" y="2020824"/>
            <a:ext cx="1700784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11318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한화에어로스페이스</a:t>
            </a:r>
            <a:endParaRPr lang="en-US" sz="1400" dirty="0"/>
          </a:p>
        </p:txBody>
      </p:sp>
      <p:sp>
        <p:nvSpPr>
          <p:cNvPr id="15" name="Shape 12"/>
          <p:cNvSpPr/>
          <p:nvPr/>
        </p:nvSpPr>
        <p:spPr>
          <a:xfrm>
            <a:off x="4681728" y="1865376"/>
            <a:ext cx="1920240" cy="566928"/>
          </a:xfrm>
          <a:prstGeom prst="roundRect">
            <a:avLst>
              <a:gd name="adj" fmla="val 9677"/>
            </a:avLst>
          </a:prstGeom>
          <a:solidFill>
            <a:srgbClr val="F5F6F8"/>
          </a:solidFill>
          <a:ln w="8890">
            <a:solidFill>
              <a:srgbClr val="E4E7EC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4791456" y="2020824"/>
            <a:ext cx="1700784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11318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SK하이닉스</a:t>
            </a:r>
            <a:endParaRPr lang="en-US" sz="1400" dirty="0"/>
          </a:p>
        </p:txBody>
      </p:sp>
      <p:sp>
        <p:nvSpPr>
          <p:cNvPr id="17" name="Shape 14"/>
          <p:cNvSpPr/>
          <p:nvPr/>
        </p:nvSpPr>
        <p:spPr>
          <a:xfrm>
            <a:off x="6766560" y="1865376"/>
            <a:ext cx="1920240" cy="566928"/>
          </a:xfrm>
          <a:prstGeom prst="roundRect">
            <a:avLst>
              <a:gd name="adj" fmla="val 9677"/>
            </a:avLst>
          </a:prstGeom>
          <a:solidFill>
            <a:srgbClr val="F5F6F8"/>
          </a:solidFill>
          <a:ln w="8890">
            <a:solidFill>
              <a:srgbClr val="E4E7EC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6876288" y="2020824"/>
            <a:ext cx="1700784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11318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삼일회계법인</a:t>
            </a:r>
            <a:endParaRPr lang="en-US" sz="1400" dirty="0"/>
          </a:p>
        </p:txBody>
      </p:sp>
      <p:sp>
        <p:nvSpPr>
          <p:cNvPr id="19" name="Shape 16"/>
          <p:cNvSpPr/>
          <p:nvPr/>
        </p:nvSpPr>
        <p:spPr>
          <a:xfrm>
            <a:off x="512064" y="2578608"/>
            <a:ext cx="1920240" cy="566928"/>
          </a:xfrm>
          <a:prstGeom prst="roundRect">
            <a:avLst>
              <a:gd name="adj" fmla="val 9677"/>
            </a:avLst>
          </a:prstGeom>
          <a:solidFill>
            <a:srgbClr val="FAF6FF"/>
          </a:solidFill>
          <a:ln w="8890">
            <a:solidFill>
              <a:srgbClr val="E4E7EC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621792" y="2734056"/>
            <a:ext cx="1700784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7A00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LG</a:t>
            </a:r>
            <a:endParaRPr lang="en-US" sz="1400" dirty="0"/>
          </a:p>
        </p:txBody>
      </p:sp>
      <p:sp>
        <p:nvSpPr>
          <p:cNvPr id="21" name="Shape 18"/>
          <p:cNvSpPr/>
          <p:nvPr/>
        </p:nvSpPr>
        <p:spPr>
          <a:xfrm>
            <a:off x="2596896" y="2578608"/>
            <a:ext cx="1920240" cy="566928"/>
          </a:xfrm>
          <a:prstGeom prst="roundRect">
            <a:avLst>
              <a:gd name="adj" fmla="val 9677"/>
            </a:avLst>
          </a:prstGeom>
          <a:solidFill>
            <a:srgbClr val="FAF6FF"/>
          </a:solidFill>
          <a:ln w="8890">
            <a:solidFill>
              <a:srgbClr val="E4E7EC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2706624" y="2734056"/>
            <a:ext cx="1700784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7A00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신한금융그룹</a:t>
            </a:r>
            <a:endParaRPr lang="en-US" sz="1400" dirty="0"/>
          </a:p>
        </p:txBody>
      </p:sp>
      <p:sp>
        <p:nvSpPr>
          <p:cNvPr id="23" name="Shape 20"/>
          <p:cNvSpPr/>
          <p:nvPr/>
        </p:nvSpPr>
        <p:spPr>
          <a:xfrm>
            <a:off x="4681728" y="2578608"/>
            <a:ext cx="1920240" cy="566928"/>
          </a:xfrm>
          <a:prstGeom prst="roundRect">
            <a:avLst>
              <a:gd name="adj" fmla="val 9677"/>
            </a:avLst>
          </a:prstGeom>
          <a:solidFill>
            <a:srgbClr val="FAF6FF"/>
          </a:solidFill>
          <a:ln w="8890">
            <a:solidFill>
              <a:srgbClr val="E4E7EC"/>
            </a:solidFill>
            <a:prstDash val="solid"/>
          </a:ln>
        </p:spPr>
      </p:sp>
      <p:sp>
        <p:nvSpPr>
          <p:cNvPr id="24" name="Text 21"/>
          <p:cNvSpPr/>
          <p:nvPr/>
        </p:nvSpPr>
        <p:spPr>
          <a:xfrm>
            <a:off x="4791456" y="2734056"/>
            <a:ext cx="1700784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7A00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포스코</a:t>
            </a:r>
            <a:endParaRPr lang="en-US" sz="1400" dirty="0"/>
          </a:p>
        </p:txBody>
      </p:sp>
      <p:sp>
        <p:nvSpPr>
          <p:cNvPr id="25" name="Shape 22"/>
          <p:cNvSpPr/>
          <p:nvPr/>
        </p:nvSpPr>
        <p:spPr>
          <a:xfrm>
            <a:off x="6766560" y="2578608"/>
            <a:ext cx="1920240" cy="566928"/>
          </a:xfrm>
          <a:prstGeom prst="roundRect">
            <a:avLst>
              <a:gd name="adj" fmla="val 9677"/>
            </a:avLst>
          </a:prstGeom>
          <a:solidFill>
            <a:srgbClr val="FAF6FF"/>
          </a:solidFill>
          <a:ln w="8890">
            <a:solidFill>
              <a:srgbClr val="E4E7EC"/>
            </a:solidFill>
            <a:prstDash val="solid"/>
          </a:ln>
        </p:spPr>
      </p:sp>
      <p:sp>
        <p:nvSpPr>
          <p:cNvPr id="26" name="Text 23"/>
          <p:cNvSpPr/>
          <p:nvPr/>
        </p:nvSpPr>
        <p:spPr>
          <a:xfrm>
            <a:off x="6876288" y="2734056"/>
            <a:ext cx="1700784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7A00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한국수자원공사</a:t>
            </a:r>
            <a:endParaRPr lang="en-US" sz="1400" dirty="0"/>
          </a:p>
        </p:txBody>
      </p:sp>
      <p:sp>
        <p:nvSpPr>
          <p:cNvPr id="27" name="Shape 24"/>
          <p:cNvSpPr/>
          <p:nvPr/>
        </p:nvSpPr>
        <p:spPr>
          <a:xfrm>
            <a:off x="512064" y="3291840"/>
            <a:ext cx="1920240" cy="566928"/>
          </a:xfrm>
          <a:prstGeom prst="roundRect">
            <a:avLst>
              <a:gd name="adj" fmla="val 9677"/>
            </a:avLst>
          </a:prstGeom>
          <a:solidFill>
            <a:srgbClr val="F5F6F8"/>
          </a:solidFill>
          <a:ln w="8890">
            <a:solidFill>
              <a:srgbClr val="E4E7EC"/>
            </a:solidFill>
            <a:prstDash val="solid"/>
          </a:ln>
        </p:spPr>
      </p:sp>
      <p:sp>
        <p:nvSpPr>
          <p:cNvPr id="28" name="Text 25"/>
          <p:cNvSpPr/>
          <p:nvPr/>
        </p:nvSpPr>
        <p:spPr>
          <a:xfrm>
            <a:off x="621792" y="3447288"/>
            <a:ext cx="1700784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11318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경기도</a:t>
            </a:r>
            <a:endParaRPr lang="en-US" sz="1400" dirty="0"/>
          </a:p>
        </p:txBody>
      </p:sp>
      <p:sp>
        <p:nvSpPr>
          <p:cNvPr id="29" name="Shape 26"/>
          <p:cNvSpPr/>
          <p:nvPr/>
        </p:nvSpPr>
        <p:spPr>
          <a:xfrm>
            <a:off x="2596896" y="3291840"/>
            <a:ext cx="1920240" cy="566928"/>
          </a:xfrm>
          <a:prstGeom prst="roundRect">
            <a:avLst>
              <a:gd name="adj" fmla="val 9677"/>
            </a:avLst>
          </a:prstGeom>
          <a:solidFill>
            <a:srgbClr val="F5F6F8"/>
          </a:solidFill>
          <a:ln w="8890">
            <a:solidFill>
              <a:srgbClr val="E4E7EC"/>
            </a:solidFill>
            <a:prstDash val="solid"/>
          </a:ln>
        </p:spPr>
      </p:sp>
      <p:sp>
        <p:nvSpPr>
          <p:cNvPr id="30" name="Text 27"/>
          <p:cNvSpPr/>
          <p:nvPr/>
        </p:nvSpPr>
        <p:spPr>
          <a:xfrm>
            <a:off x="2706624" y="3447288"/>
            <a:ext cx="1700784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11318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성동문화재단</a:t>
            </a:r>
            <a:endParaRPr lang="en-US" sz="1400" dirty="0"/>
          </a:p>
        </p:txBody>
      </p:sp>
      <p:sp>
        <p:nvSpPr>
          <p:cNvPr id="31" name="Shape 28"/>
          <p:cNvSpPr/>
          <p:nvPr/>
        </p:nvSpPr>
        <p:spPr>
          <a:xfrm>
            <a:off x="4681728" y="3291840"/>
            <a:ext cx="1920240" cy="566928"/>
          </a:xfrm>
          <a:prstGeom prst="roundRect">
            <a:avLst>
              <a:gd name="adj" fmla="val 9677"/>
            </a:avLst>
          </a:prstGeom>
          <a:solidFill>
            <a:srgbClr val="F5F6F8"/>
          </a:solidFill>
          <a:ln w="8890">
            <a:solidFill>
              <a:srgbClr val="E4E7EC"/>
            </a:solidFill>
            <a:prstDash val="solid"/>
          </a:ln>
        </p:spPr>
      </p:sp>
      <p:sp>
        <p:nvSpPr>
          <p:cNvPr id="32" name="Text 29"/>
          <p:cNvSpPr/>
          <p:nvPr/>
        </p:nvSpPr>
        <p:spPr>
          <a:xfrm>
            <a:off x="4791456" y="3447288"/>
            <a:ext cx="1700784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11318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국가보훈부</a:t>
            </a:r>
            <a:endParaRPr lang="en-US" sz="1400" dirty="0"/>
          </a:p>
        </p:txBody>
      </p:sp>
      <p:sp>
        <p:nvSpPr>
          <p:cNvPr id="33" name="Shape 30"/>
          <p:cNvSpPr/>
          <p:nvPr/>
        </p:nvSpPr>
        <p:spPr>
          <a:xfrm>
            <a:off x="6766560" y="3291840"/>
            <a:ext cx="1920240" cy="566928"/>
          </a:xfrm>
          <a:prstGeom prst="roundRect">
            <a:avLst>
              <a:gd name="adj" fmla="val 9677"/>
            </a:avLst>
          </a:prstGeom>
          <a:solidFill>
            <a:srgbClr val="F5F6F8"/>
          </a:solidFill>
          <a:ln w="8890">
            <a:solidFill>
              <a:srgbClr val="E4E7EC"/>
            </a:solidFill>
            <a:prstDash val="solid"/>
          </a:ln>
        </p:spPr>
      </p:sp>
      <p:sp>
        <p:nvSpPr>
          <p:cNvPr id="34" name="Text 31"/>
          <p:cNvSpPr/>
          <p:nvPr/>
        </p:nvSpPr>
        <p:spPr>
          <a:xfrm>
            <a:off x="6876288" y="3447288"/>
            <a:ext cx="1700784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11318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부산관광공사</a:t>
            </a:r>
            <a:endParaRPr lang="en-US" sz="1400" dirty="0"/>
          </a:p>
        </p:txBody>
      </p:sp>
      <p:sp>
        <p:nvSpPr>
          <p:cNvPr id="35" name="Text 32"/>
          <p:cNvSpPr/>
          <p:nvPr/>
        </p:nvSpPr>
        <p:spPr>
          <a:xfrm>
            <a:off x="512064" y="4178808"/>
            <a:ext cx="811987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00" b="1" spc="50" kern="0" dirty="0">
                <a:solidFill>
                  <a:srgbClr val="7A00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회사 전체 자료 범위 · 관계 유형·개별 프로그램 도입 여부 미기재 · 도입사 목록 아님</a:t>
            </a:r>
            <a:endParaRPr lang="en-US" sz="1200" dirty="0"/>
          </a:p>
        </p:txBody>
      </p:sp>
      <p:sp>
        <p:nvSpPr>
          <p:cNvPr id="36" name="Text 33"/>
          <p:cNvSpPr/>
          <p:nvPr/>
        </p:nvSpPr>
        <p:spPr>
          <a:xfrm>
            <a:off x="512064" y="4462272"/>
            <a:ext cx="811987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1200" dirty="0">
                <a:solidFill>
                  <a:srgbClr val="8B8496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출처: 유니크굿컴퍼니 브랜드 소개서 2026</a:t>
            </a:r>
            <a:endParaRPr lang="en-US" sz="12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12064" y="228600"/>
            <a:ext cx="21488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b="1" spc="40" kern="0" dirty="0">
                <a:solidFill>
                  <a:srgbClr val="111318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UNIQUEGOOD COMPANY</a:t>
            </a:r>
            <a:endParaRPr lang="en-US" sz="1200" dirty="0"/>
          </a:p>
        </p:txBody>
      </p:sp>
      <p:pic>
        <p:nvPicPr>
          <p:cNvPr id="3" name="Image 0" descr="/data/worktrees/ws_1376f8bb35/s_lua5g2i4/deck/assets/logo-realworl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443216" y="219456"/>
            <a:ext cx="1188720" cy="155448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512064" y="566928"/>
            <a:ext cx="8119872" cy="0"/>
          </a:xfrm>
          <a:prstGeom prst="line">
            <a:avLst/>
          </a:prstGeom>
          <a:noFill/>
          <a:ln w="10160">
            <a:solidFill>
              <a:srgbClr val="111318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512064" y="4791456"/>
            <a:ext cx="32004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00" dirty="0">
                <a:solidFill>
                  <a:srgbClr val="8B8496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「더 스카우트」 AI 기업교육 대표 프로그램</a:t>
            </a:r>
            <a:endParaRPr lang="en-US" sz="900" dirty="0"/>
          </a:p>
        </p:txBody>
      </p:sp>
      <p:sp>
        <p:nvSpPr>
          <p:cNvPr id="6" name="Text 3"/>
          <p:cNvSpPr/>
          <p:nvPr/>
        </p:nvSpPr>
        <p:spPr>
          <a:xfrm>
            <a:off x="6537960" y="4791456"/>
            <a:ext cx="15544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900" dirty="0">
                <a:solidFill>
                  <a:srgbClr val="8B8496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리얼월드의 근거</a:t>
            </a:r>
            <a:endParaRPr lang="en-US" sz="900" dirty="0"/>
          </a:p>
        </p:txBody>
      </p:sp>
      <p:sp>
        <p:nvSpPr>
          <p:cNvPr id="7" name="Text 4"/>
          <p:cNvSpPr/>
          <p:nvPr/>
        </p:nvSpPr>
        <p:spPr>
          <a:xfrm>
            <a:off x="8211312" y="4791456"/>
            <a:ext cx="420624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900" b="1" dirty="0">
                <a:solidFill>
                  <a:srgbClr val="7A00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21</a:t>
            </a:r>
            <a:endParaRPr lang="en-US" sz="900" dirty="0"/>
          </a:p>
        </p:txBody>
      </p:sp>
      <p:sp>
        <p:nvSpPr>
          <p:cNvPr id="8" name="Text 5"/>
          <p:cNvSpPr/>
          <p:nvPr/>
        </p:nvSpPr>
        <p:spPr>
          <a:xfrm>
            <a:off x="512064" y="713232"/>
            <a:ext cx="8119872" cy="1737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00" b="1" spc="30" kern="0" dirty="0">
                <a:solidFill>
                  <a:srgbClr val="7A00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GUINNESS WORLD RECORDS™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512064" y="914400"/>
            <a:ext cx="8119872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400" b="1" dirty="0">
                <a:solidFill>
                  <a:srgbClr val="111318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세계 최대 규모 보물찾기의 무대</a:t>
            </a:r>
            <a:endParaRPr lang="en-US" sz="3400" dirty="0"/>
          </a:p>
        </p:txBody>
      </p:sp>
      <p:sp>
        <p:nvSpPr>
          <p:cNvPr id="10" name="Text 7"/>
          <p:cNvSpPr/>
          <p:nvPr/>
        </p:nvSpPr>
        <p:spPr>
          <a:xfrm>
            <a:off x="512064" y="1344168"/>
            <a:ext cx="8119872" cy="2651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000" dirty="0">
                <a:solidFill>
                  <a:srgbClr val="5A607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대규모 참가자가 동시에 움직이는 경험을 실제 현장에서 운영했습니다.</a:t>
            </a:r>
            <a:endParaRPr lang="en-US" sz="2000" dirty="0"/>
          </a:p>
        </p:txBody>
      </p:sp>
      <p:sp>
        <p:nvSpPr>
          <p:cNvPr id="11" name="Text 8"/>
          <p:cNvSpPr/>
          <p:nvPr/>
        </p:nvSpPr>
        <p:spPr>
          <a:xfrm>
            <a:off x="512064" y="1792224"/>
            <a:ext cx="2450592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5600" b="1" dirty="0">
                <a:solidFill>
                  <a:srgbClr val="7A00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2023</a:t>
            </a:r>
            <a:endParaRPr lang="en-US" sz="5600" dirty="0"/>
          </a:p>
        </p:txBody>
      </p:sp>
      <p:sp>
        <p:nvSpPr>
          <p:cNvPr id="12" name="Text 9"/>
          <p:cNvSpPr/>
          <p:nvPr/>
        </p:nvSpPr>
        <p:spPr>
          <a:xfrm>
            <a:off x="512064" y="2651760"/>
            <a:ext cx="2450592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111318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기네스 세계기록</a:t>
            </a:r>
            <a:endParaRPr lang="en-US" sz="2000" dirty="0"/>
          </a:p>
          <a:p>
            <a:pPr indent="0" marL="0">
              <a:buNone/>
            </a:pPr>
            <a:r>
              <a:rPr lang="en-US" sz="2000" b="1" dirty="0">
                <a:solidFill>
                  <a:srgbClr val="111318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최초 등재</a:t>
            </a:r>
            <a:endParaRPr lang="en-US" sz="2000" dirty="0"/>
          </a:p>
        </p:txBody>
      </p:sp>
      <p:sp>
        <p:nvSpPr>
          <p:cNvPr id="13" name="Shape 10"/>
          <p:cNvSpPr/>
          <p:nvPr/>
        </p:nvSpPr>
        <p:spPr>
          <a:xfrm>
            <a:off x="2907792" y="1847088"/>
            <a:ext cx="0" cy="2304288"/>
          </a:xfrm>
          <a:prstGeom prst="line">
            <a:avLst/>
          </a:prstGeom>
          <a:noFill/>
          <a:ln w="12700">
            <a:solidFill>
              <a:srgbClr val="E4E7EC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3310128" y="1901952"/>
            <a:ext cx="513892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111318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가장 많은 인원이 참가한 보물찾기</a:t>
            </a:r>
            <a:endParaRPr lang="en-US" sz="2000" dirty="0"/>
          </a:p>
        </p:txBody>
      </p:sp>
      <p:sp>
        <p:nvSpPr>
          <p:cNvPr id="15" name="Text 12"/>
          <p:cNvSpPr/>
          <p:nvPr/>
        </p:nvSpPr>
        <p:spPr>
          <a:xfrm>
            <a:off x="3310128" y="2304288"/>
            <a:ext cx="513892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7A00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Largest scavenger hunt 부문</a:t>
            </a:r>
            <a:endParaRPr lang="en-US" sz="1600" dirty="0"/>
          </a:p>
        </p:txBody>
      </p:sp>
      <p:sp>
        <p:nvSpPr>
          <p:cNvPr id="16" name="Shape 13"/>
          <p:cNvSpPr/>
          <p:nvPr/>
        </p:nvSpPr>
        <p:spPr>
          <a:xfrm>
            <a:off x="3310128" y="2761488"/>
            <a:ext cx="2084832" cy="960120"/>
          </a:xfrm>
          <a:prstGeom prst="roundRect">
            <a:avLst>
              <a:gd name="adj" fmla="val 5714"/>
            </a:avLst>
          </a:prstGeom>
          <a:solidFill>
            <a:srgbClr val="FAF6FF"/>
          </a:solidFill>
          <a:ln w="8890">
            <a:solidFill>
              <a:srgbClr val="7A00FF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3419856" y="2926080"/>
            <a:ext cx="186537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7A00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3,040명</a:t>
            </a:r>
            <a:endParaRPr lang="en-US" sz="2600" dirty="0"/>
          </a:p>
        </p:txBody>
      </p:sp>
      <p:sp>
        <p:nvSpPr>
          <p:cNvPr id="18" name="Text 15"/>
          <p:cNvSpPr/>
          <p:nvPr/>
        </p:nvSpPr>
        <p:spPr>
          <a:xfrm>
            <a:off x="3456432" y="3364992"/>
            <a:ext cx="179222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00" dirty="0">
                <a:solidFill>
                  <a:srgbClr val="5A607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당시 참여</a:t>
            </a:r>
            <a:endParaRPr lang="en-US" sz="1200" dirty="0"/>
          </a:p>
        </p:txBody>
      </p:sp>
      <p:sp>
        <p:nvSpPr>
          <p:cNvPr id="19" name="Shape 16"/>
          <p:cNvSpPr/>
          <p:nvPr/>
        </p:nvSpPr>
        <p:spPr>
          <a:xfrm>
            <a:off x="5833872" y="3209544"/>
            <a:ext cx="2194560" cy="0"/>
          </a:xfrm>
          <a:prstGeom prst="line">
            <a:avLst/>
          </a:prstGeom>
          <a:noFill/>
          <a:ln w="12700">
            <a:solidFill>
              <a:srgbClr val="E4E7EC"/>
            </a:solidFill>
            <a:prstDash val="solid"/>
          </a:ln>
        </p:spPr>
      </p:sp>
      <p:sp>
        <p:nvSpPr>
          <p:cNvPr id="20" name="Shape 17"/>
          <p:cNvSpPr/>
          <p:nvPr/>
        </p:nvSpPr>
        <p:spPr>
          <a:xfrm>
            <a:off x="5852160" y="3054096"/>
            <a:ext cx="310896" cy="310896"/>
          </a:xfrm>
          <a:prstGeom prst="ellipse">
            <a:avLst/>
          </a:prstGeom>
          <a:solidFill>
            <a:srgbClr val="FFFFFF"/>
          </a:solidFill>
          <a:ln w="12700">
            <a:solidFill>
              <a:srgbClr val="7A00FF"/>
            </a:solidFill>
            <a:prstDash val="solid"/>
          </a:ln>
        </p:spPr>
      </p:sp>
      <p:sp>
        <p:nvSpPr>
          <p:cNvPr id="21" name="Text 18"/>
          <p:cNvSpPr/>
          <p:nvPr/>
        </p:nvSpPr>
        <p:spPr>
          <a:xfrm>
            <a:off x="5641848" y="3511296"/>
            <a:ext cx="7315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111318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2023</a:t>
            </a:r>
            <a:endParaRPr lang="en-US" sz="1100" dirty="0"/>
          </a:p>
        </p:txBody>
      </p:sp>
      <p:sp>
        <p:nvSpPr>
          <p:cNvPr id="22" name="Shape 19"/>
          <p:cNvSpPr/>
          <p:nvPr/>
        </p:nvSpPr>
        <p:spPr>
          <a:xfrm>
            <a:off x="6931152" y="3054096"/>
            <a:ext cx="310896" cy="310896"/>
          </a:xfrm>
          <a:prstGeom prst="ellipse">
            <a:avLst/>
          </a:prstGeom>
          <a:solidFill>
            <a:srgbClr val="FFFFFF"/>
          </a:solidFill>
          <a:ln w="12700">
            <a:solidFill>
              <a:srgbClr val="7A00FF"/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6720840" y="3511296"/>
            <a:ext cx="7315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111318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2024</a:t>
            </a:r>
            <a:endParaRPr lang="en-US" sz="1100" dirty="0"/>
          </a:p>
        </p:txBody>
      </p:sp>
      <p:sp>
        <p:nvSpPr>
          <p:cNvPr id="24" name="Shape 21"/>
          <p:cNvSpPr/>
          <p:nvPr/>
        </p:nvSpPr>
        <p:spPr>
          <a:xfrm>
            <a:off x="8010144" y="3054096"/>
            <a:ext cx="310896" cy="310896"/>
          </a:xfrm>
          <a:prstGeom prst="ellipse">
            <a:avLst/>
          </a:prstGeom>
          <a:solidFill>
            <a:srgbClr val="7A00FF"/>
          </a:solidFill>
          <a:ln w="12700">
            <a:solidFill>
              <a:srgbClr val="7A00FF"/>
            </a:solidFill>
            <a:prstDash val="solid"/>
          </a:ln>
        </p:spPr>
      </p:sp>
      <p:sp>
        <p:nvSpPr>
          <p:cNvPr id="25" name="Text 22"/>
          <p:cNvSpPr/>
          <p:nvPr/>
        </p:nvSpPr>
        <p:spPr>
          <a:xfrm>
            <a:off x="7799832" y="3511296"/>
            <a:ext cx="7315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111318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2025</a:t>
            </a:r>
            <a:endParaRPr lang="en-US" sz="1100" dirty="0"/>
          </a:p>
        </p:txBody>
      </p:sp>
      <p:sp>
        <p:nvSpPr>
          <p:cNvPr id="26" name="Text 23"/>
          <p:cNvSpPr/>
          <p:nvPr/>
        </p:nvSpPr>
        <p:spPr>
          <a:xfrm>
            <a:off x="5577840" y="3858768"/>
            <a:ext cx="285292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5A607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리얼트레저페스티벌 3회 연속 개최</a:t>
            </a:r>
            <a:endParaRPr lang="en-US" sz="1200" dirty="0"/>
          </a:p>
        </p:txBody>
      </p:sp>
      <p:sp>
        <p:nvSpPr>
          <p:cNvPr id="27" name="Text 24"/>
          <p:cNvSpPr/>
          <p:nvPr/>
        </p:nvSpPr>
        <p:spPr>
          <a:xfrm>
            <a:off x="512064" y="4462272"/>
            <a:ext cx="811987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1200" dirty="0">
                <a:solidFill>
                  <a:srgbClr val="8B8496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출처: 유니크굿컴퍼니 브랜드 소개서 2026</a:t>
            </a:r>
            <a:endParaRPr lang="en-US" sz="12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12064" y="228600"/>
            <a:ext cx="21488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b="1" spc="40" kern="0" dirty="0">
                <a:solidFill>
                  <a:srgbClr val="111318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UNIQUEGOOD COMPANY</a:t>
            </a:r>
            <a:endParaRPr lang="en-US" sz="1200" dirty="0"/>
          </a:p>
        </p:txBody>
      </p:sp>
      <p:pic>
        <p:nvPicPr>
          <p:cNvPr id="3" name="Image 0" descr="/data/worktrees/ws_1376f8bb35/s_lua5g2i4/deck/assets/logo-realworl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443216" y="219456"/>
            <a:ext cx="1188720" cy="155448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512064" y="566928"/>
            <a:ext cx="8119872" cy="0"/>
          </a:xfrm>
          <a:prstGeom prst="line">
            <a:avLst/>
          </a:prstGeom>
          <a:noFill/>
          <a:ln w="10160">
            <a:solidFill>
              <a:srgbClr val="111318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512064" y="4791456"/>
            <a:ext cx="32004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00" dirty="0">
                <a:solidFill>
                  <a:srgbClr val="8B8496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「더 스카우트」 AI 기업교육 대표 프로그램</a:t>
            </a:r>
            <a:endParaRPr lang="en-US" sz="900" dirty="0"/>
          </a:p>
        </p:txBody>
      </p:sp>
      <p:sp>
        <p:nvSpPr>
          <p:cNvPr id="6" name="Text 3"/>
          <p:cNvSpPr/>
          <p:nvPr/>
        </p:nvSpPr>
        <p:spPr>
          <a:xfrm>
            <a:off x="6537960" y="4791456"/>
            <a:ext cx="15544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900" dirty="0">
                <a:solidFill>
                  <a:srgbClr val="8B8496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리얼월드의 근거</a:t>
            </a:r>
            <a:endParaRPr lang="en-US" sz="900" dirty="0"/>
          </a:p>
        </p:txBody>
      </p:sp>
      <p:sp>
        <p:nvSpPr>
          <p:cNvPr id="7" name="Text 4"/>
          <p:cNvSpPr/>
          <p:nvPr/>
        </p:nvSpPr>
        <p:spPr>
          <a:xfrm>
            <a:off x="8211312" y="4791456"/>
            <a:ext cx="420624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900" b="1" dirty="0">
                <a:solidFill>
                  <a:srgbClr val="7A00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22</a:t>
            </a:r>
            <a:endParaRPr lang="en-US" sz="900" dirty="0"/>
          </a:p>
        </p:txBody>
      </p:sp>
      <p:sp>
        <p:nvSpPr>
          <p:cNvPr id="8" name="Text 5"/>
          <p:cNvSpPr/>
          <p:nvPr/>
        </p:nvSpPr>
        <p:spPr>
          <a:xfrm>
            <a:off x="512064" y="713232"/>
            <a:ext cx="8119872" cy="1737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00" b="1" spc="30" kern="0" dirty="0">
                <a:solidFill>
                  <a:srgbClr val="7A00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REALWORLD PLATFORM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512064" y="914400"/>
            <a:ext cx="8119872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200" b="1" dirty="0">
                <a:solidFill>
                  <a:srgbClr val="111318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AI와 실감기술, 제작과 운영이 하나로 움직입니다</a:t>
            </a:r>
            <a:endParaRPr lang="en-US" sz="3200" dirty="0"/>
          </a:p>
        </p:txBody>
      </p:sp>
      <p:sp>
        <p:nvSpPr>
          <p:cNvPr id="10" name="Text 7"/>
          <p:cNvSpPr/>
          <p:nvPr/>
        </p:nvSpPr>
        <p:spPr>
          <a:xfrm>
            <a:off x="512064" y="1344168"/>
            <a:ext cx="8119872" cy="2651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000" dirty="0">
                <a:solidFill>
                  <a:srgbClr val="5A607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콘텐츠 제작부터 AI·실감기술·운영 데이터까지 한 팀이 책임집니다.</a:t>
            </a:r>
            <a:endParaRPr lang="en-US" sz="2000" dirty="0"/>
          </a:p>
        </p:txBody>
      </p:sp>
      <p:sp>
        <p:nvSpPr>
          <p:cNvPr id="11" name="Shape 8"/>
          <p:cNvSpPr/>
          <p:nvPr/>
        </p:nvSpPr>
        <p:spPr>
          <a:xfrm>
            <a:off x="512064" y="1883664"/>
            <a:ext cx="1920240" cy="2267712"/>
          </a:xfrm>
          <a:prstGeom prst="roundRect">
            <a:avLst>
              <a:gd name="adj" fmla="val 2857"/>
            </a:avLst>
          </a:prstGeom>
          <a:solidFill>
            <a:srgbClr val="FAF6FF"/>
          </a:solidFill>
          <a:ln w="8890">
            <a:solidFill>
              <a:srgbClr val="7A00FF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658368" y="2084832"/>
            <a:ext cx="162763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7A00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AI ENGINE</a:t>
            </a:r>
            <a:endParaRPr lang="en-US" sz="1100" dirty="0"/>
          </a:p>
        </p:txBody>
      </p:sp>
      <p:sp>
        <p:nvSpPr>
          <p:cNvPr id="13" name="Text 10"/>
          <p:cNvSpPr/>
          <p:nvPr/>
        </p:nvSpPr>
        <p:spPr>
          <a:xfrm>
            <a:off x="658368" y="2468880"/>
            <a:ext cx="1627632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111318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반응하는 상호작용</a:t>
            </a:r>
            <a:endParaRPr lang="en-US" sz="1800" dirty="0"/>
          </a:p>
        </p:txBody>
      </p:sp>
      <p:sp>
        <p:nvSpPr>
          <p:cNvPr id="14" name="Shape 11"/>
          <p:cNvSpPr/>
          <p:nvPr/>
        </p:nvSpPr>
        <p:spPr>
          <a:xfrm>
            <a:off x="658368" y="3054096"/>
            <a:ext cx="566928" cy="0"/>
          </a:xfrm>
          <a:prstGeom prst="line">
            <a:avLst/>
          </a:prstGeom>
          <a:noFill/>
          <a:ln w="20320">
            <a:solidFill>
              <a:srgbClr val="7A00FF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658368" y="3310128"/>
            <a:ext cx="162763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200" dirty="0">
                <a:solidFill>
                  <a:srgbClr val="5A607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참가자의 선택과 대화, 진행 맥락에 맞춰 다음 장면을 구성합니다.</a:t>
            </a:r>
            <a:endParaRPr lang="en-US" sz="1200" dirty="0"/>
          </a:p>
        </p:txBody>
      </p:sp>
      <p:sp>
        <p:nvSpPr>
          <p:cNvPr id="16" name="Shape 13"/>
          <p:cNvSpPr/>
          <p:nvPr/>
        </p:nvSpPr>
        <p:spPr>
          <a:xfrm>
            <a:off x="2596896" y="1883664"/>
            <a:ext cx="1920240" cy="2267712"/>
          </a:xfrm>
          <a:prstGeom prst="roundRect">
            <a:avLst>
              <a:gd name="adj" fmla="val 2857"/>
            </a:avLst>
          </a:prstGeom>
          <a:solidFill>
            <a:srgbClr val="F5F6F8"/>
          </a:solidFill>
          <a:ln w="8890">
            <a:solidFill>
              <a:srgbClr val="E4E7EC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2743200" y="2084832"/>
            <a:ext cx="162763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7A00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STUDIO</a:t>
            </a:r>
            <a:endParaRPr lang="en-US" sz="1100" dirty="0"/>
          </a:p>
        </p:txBody>
      </p:sp>
      <p:sp>
        <p:nvSpPr>
          <p:cNvPr id="18" name="Text 15"/>
          <p:cNvSpPr/>
          <p:nvPr/>
        </p:nvSpPr>
        <p:spPr>
          <a:xfrm>
            <a:off x="2743200" y="2468880"/>
            <a:ext cx="1627632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111318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제작·수정·배포</a:t>
            </a:r>
            <a:endParaRPr lang="en-US" sz="1800" dirty="0"/>
          </a:p>
        </p:txBody>
      </p:sp>
      <p:sp>
        <p:nvSpPr>
          <p:cNvPr id="19" name="Shape 16"/>
          <p:cNvSpPr/>
          <p:nvPr/>
        </p:nvSpPr>
        <p:spPr>
          <a:xfrm>
            <a:off x="2743200" y="3054096"/>
            <a:ext cx="566928" cy="0"/>
          </a:xfrm>
          <a:prstGeom prst="line">
            <a:avLst/>
          </a:prstGeom>
          <a:noFill/>
          <a:ln w="20320">
            <a:solidFill>
              <a:srgbClr val="7A00FF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2743200" y="3310128"/>
            <a:ext cx="162763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200" dirty="0">
                <a:solidFill>
                  <a:srgbClr val="5A607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스토리·미션·화면을 빠르게 만들고 현장 변화에 맞춰 고칩니다.</a:t>
            </a:r>
            <a:endParaRPr lang="en-US" sz="1200" dirty="0"/>
          </a:p>
        </p:txBody>
      </p:sp>
      <p:sp>
        <p:nvSpPr>
          <p:cNvPr id="21" name="Shape 18"/>
          <p:cNvSpPr/>
          <p:nvPr/>
        </p:nvSpPr>
        <p:spPr>
          <a:xfrm>
            <a:off x="4681728" y="1883664"/>
            <a:ext cx="1920240" cy="2267712"/>
          </a:xfrm>
          <a:prstGeom prst="roundRect">
            <a:avLst>
              <a:gd name="adj" fmla="val 2857"/>
            </a:avLst>
          </a:prstGeom>
          <a:solidFill>
            <a:srgbClr val="F5F6F8"/>
          </a:solidFill>
          <a:ln w="8890">
            <a:solidFill>
              <a:srgbClr val="E4E7EC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4828032" y="2084832"/>
            <a:ext cx="162763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7A00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IMMERSIVE</a:t>
            </a:r>
            <a:endParaRPr lang="en-US" sz="1100" dirty="0"/>
          </a:p>
        </p:txBody>
      </p:sp>
      <p:sp>
        <p:nvSpPr>
          <p:cNvPr id="23" name="Text 20"/>
          <p:cNvSpPr/>
          <p:nvPr/>
        </p:nvSpPr>
        <p:spPr>
          <a:xfrm>
            <a:off x="4828032" y="2468880"/>
            <a:ext cx="1627632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111318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현실과 디지털 연결</a:t>
            </a:r>
            <a:endParaRPr lang="en-US" sz="1800" dirty="0"/>
          </a:p>
        </p:txBody>
      </p:sp>
      <p:sp>
        <p:nvSpPr>
          <p:cNvPr id="24" name="Shape 21"/>
          <p:cNvSpPr/>
          <p:nvPr/>
        </p:nvSpPr>
        <p:spPr>
          <a:xfrm>
            <a:off x="4828032" y="3054096"/>
            <a:ext cx="566928" cy="0"/>
          </a:xfrm>
          <a:prstGeom prst="line">
            <a:avLst/>
          </a:prstGeom>
          <a:noFill/>
          <a:ln w="20320">
            <a:solidFill>
              <a:srgbClr val="7A00FF"/>
            </a:solidFill>
            <a:prstDash val="solid"/>
          </a:ln>
        </p:spPr>
      </p:sp>
      <p:sp>
        <p:nvSpPr>
          <p:cNvPr id="25" name="Text 22"/>
          <p:cNvSpPr/>
          <p:nvPr/>
        </p:nvSpPr>
        <p:spPr>
          <a:xfrm>
            <a:off x="4828032" y="3310128"/>
            <a:ext cx="162763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200" dirty="0">
                <a:solidFill>
                  <a:srgbClr val="5A607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AR·GPS·NFC·QR을 현실 공간의 단서와 미션에 연결합니다.</a:t>
            </a:r>
            <a:endParaRPr lang="en-US" sz="1200" dirty="0"/>
          </a:p>
        </p:txBody>
      </p:sp>
      <p:sp>
        <p:nvSpPr>
          <p:cNvPr id="26" name="Shape 23"/>
          <p:cNvSpPr/>
          <p:nvPr/>
        </p:nvSpPr>
        <p:spPr>
          <a:xfrm>
            <a:off x="6766560" y="1883664"/>
            <a:ext cx="1920240" cy="2267712"/>
          </a:xfrm>
          <a:prstGeom prst="roundRect">
            <a:avLst>
              <a:gd name="adj" fmla="val 2857"/>
            </a:avLst>
          </a:prstGeom>
          <a:solidFill>
            <a:srgbClr val="F5F6F8"/>
          </a:solidFill>
          <a:ln w="8890">
            <a:solidFill>
              <a:srgbClr val="E4E7EC"/>
            </a:solidFill>
            <a:prstDash val="solid"/>
          </a:ln>
        </p:spPr>
      </p:sp>
      <p:sp>
        <p:nvSpPr>
          <p:cNvPr id="27" name="Text 24"/>
          <p:cNvSpPr/>
          <p:nvPr/>
        </p:nvSpPr>
        <p:spPr>
          <a:xfrm>
            <a:off x="6912864" y="2084832"/>
            <a:ext cx="162763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7A00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TRACKING</a:t>
            </a:r>
            <a:endParaRPr lang="en-US" sz="1100" dirty="0"/>
          </a:p>
        </p:txBody>
      </p:sp>
      <p:sp>
        <p:nvSpPr>
          <p:cNvPr id="28" name="Text 25"/>
          <p:cNvSpPr/>
          <p:nvPr/>
        </p:nvSpPr>
        <p:spPr>
          <a:xfrm>
            <a:off x="6912864" y="2468880"/>
            <a:ext cx="1627632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111318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운영 인사이트</a:t>
            </a:r>
            <a:endParaRPr lang="en-US" sz="1800" dirty="0"/>
          </a:p>
        </p:txBody>
      </p:sp>
      <p:sp>
        <p:nvSpPr>
          <p:cNvPr id="29" name="Shape 26"/>
          <p:cNvSpPr/>
          <p:nvPr/>
        </p:nvSpPr>
        <p:spPr>
          <a:xfrm>
            <a:off x="6912864" y="3054096"/>
            <a:ext cx="566928" cy="0"/>
          </a:xfrm>
          <a:prstGeom prst="line">
            <a:avLst/>
          </a:prstGeom>
          <a:noFill/>
          <a:ln w="20320">
            <a:solidFill>
              <a:srgbClr val="7A00FF"/>
            </a:solidFill>
            <a:prstDash val="solid"/>
          </a:ln>
        </p:spPr>
      </p:sp>
      <p:sp>
        <p:nvSpPr>
          <p:cNvPr id="30" name="Text 27"/>
          <p:cNvSpPr/>
          <p:nvPr/>
        </p:nvSpPr>
        <p:spPr>
          <a:xfrm>
            <a:off x="6912864" y="3310128"/>
            <a:ext cx="162763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200" dirty="0">
                <a:solidFill>
                  <a:srgbClr val="5A607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이동·체류·완주 흐름을 운영과 다음 콘텐츠 개선에 활용합니다.</a:t>
            </a:r>
            <a:endParaRPr lang="en-US" sz="12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12064" y="228600"/>
            <a:ext cx="21488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b="1" spc="40" kern="0" dirty="0">
                <a:solidFill>
                  <a:srgbClr val="111318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UNIQUEGOOD COMPANY</a:t>
            </a:r>
            <a:endParaRPr lang="en-US" sz="1200" dirty="0"/>
          </a:p>
        </p:txBody>
      </p:sp>
      <p:pic>
        <p:nvPicPr>
          <p:cNvPr id="3" name="Image 0" descr="/data/worktrees/ws_1376f8bb35/s_lua5g2i4/deck/assets/logo-realworl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443216" y="219456"/>
            <a:ext cx="1188720" cy="155448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512064" y="566928"/>
            <a:ext cx="8119872" cy="0"/>
          </a:xfrm>
          <a:prstGeom prst="line">
            <a:avLst/>
          </a:prstGeom>
          <a:noFill/>
          <a:ln w="10160">
            <a:solidFill>
              <a:srgbClr val="111318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512064" y="4791456"/>
            <a:ext cx="32004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00" dirty="0">
                <a:solidFill>
                  <a:srgbClr val="8B8496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「더 스카우트」 AI 기업교육 대표 프로그램</a:t>
            </a:r>
            <a:endParaRPr lang="en-US" sz="900" dirty="0"/>
          </a:p>
        </p:txBody>
      </p:sp>
      <p:sp>
        <p:nvSpPr>
          <p:cNvPr id="6" name="Text 3"/>
          <p:cNvSpPr/>
          <p:nvPr/>
        </p:nvSpPr>
        <p:spPr>
          <a:xfrm>
            <a:off x="6537960" y="4791456"/>
            <a:ext cx="15544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900" dirty="0">
                <a:solidFill>
                  <a:srgbClr val="8B8496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AI 기업교육</a:t>
            </a:r>
            <a:endParaRPr lang="en-US" sz="900" dirty="0"/>
          </a:p>
        </p:txBody>
      </p:sp>
      <p:sp>
        <p:nvSpPr>
          <p:cNvPr id="7" name="Text 4"/>
          <p:cNvSpPr/>
          <p:nvPr/>
        </p:nvSpPr>
        <p:spPr>
          <a:xfrm>
            <a:off x="8211312" y="4791456"/>
            <a:ext cx="420624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900" b="1" dirty="0">
                <a:solidFill>
                  <a:srgbClr val="7A00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23</a:t>
            </a:r>
            <a:endParaRPr lang="en-US" sz="900" dirty="0"/>
          </a:p>
        </p:txBody>
      </p:sp>
      <p:sp>
        <p:nvSpPr>
          <p:cNvPr id="8" name="Text 5"/>
          <p:cNvSpPr/>
          <p:nvPr/>
        </p:nvSpPr>
        <p:spPr>
          <a:xfrm>
            <a:off x="512064" y="713232"/>
            <a:ext cx="8119872" cy="1737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00" b="1" spc="30" kern="0" dirty="0">
                <a:solidFill>
                  <a:srgbClr val="7A00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AI TEAM-BUILDING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512064" y="914400"/>
            <a:ext cx="8119872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400" b="1" dirty="0">
                <a:solidFill>
                  <a:srgbClr val="111318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레크리에이션이 아닌, AI와 협업하는 기업교육</a:t>
            </a:r>
            <a:endParaRPr lang="en-US" sz="3400" dirty="0"/>
          </a:p>
        </p:txBody>
      </p:sp>
      <p:sp>
        <p:nvSpPr>
          <p:cNvPr id="10" name="Text 7"/>
          <p:cNvSpPr/>
          <p:nvPr/>
        </p:nvSpPr>
        <p:spPr>
          <a:xfrm>
            <a:off x="512064" y="1344168"/>
            <a:ext cx="8119872" cy="2651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000" dirty="0">
                <a:solidFill>
                  <a:srgbClr val="5A607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미션 수행 뒤 퍼실리테이터가 근거·대화·합의 과정을 질문으로 되짚습니다.</a:t>
            </a:r>
            <a:endParaRPr lang="en-US" sz="2000" dirty="0"/>
          </a:p>
        </p:txBody>
      </p:sp>
      <p:sp>
        <p:nvSpPr>
          <p:cNvPr id="11" name="Shape 8"/>
          <p:cNvSpPr/>
          <p:nvPr/>
        </p:nvSpPr>
        <p:spPr>
          <a:xfrm>
            <a:off x="512064" y="1892808"/>
            <a:ext cx="2926080" cy="530352"/>
          </a:xfrm>
          <a:prstGeom prst="roundRect">
            <a:avLst>
              <a:gd name="adj" fmla="val 10345"/>
            </a:avLst>
          </a:prstGeom>
          <a:solidFill>
            <a:srgbClr val="F5F6F8"/>
          </a:solidFill>
          <a:ln w="8890">
            <a:solidFill>
              <a:srgbClr val="E4E7EC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694944" y="2039112"/>
            <a:ext cx="25603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5A607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게임 결과</a:t>
            </a:r>
            <a:endParaRPr lang="en-US" sz="1600" dirty="0"/>
          </a:p>
        </p:txBody>
      </p:sp>
      <p:sp>
        <p:nvSpPr>
          <p:cNvPr id="13" name="Shape 10"/>
          <p:cNvSpPr/>
          <p:nvPr/>
        </p:nvSpPr>
        <p:spPr>
          <a:xfrm>
            <a:off x="3602736" y="2157984"/>
            <a:ext cx="530352" cy="0"/>
          </a:xfrm>
          <a:prstGeom prst="line">
            <a:avLst/>
          </a:prstGeom>
          <a:noFill/>
          <a:ln w="15240">
            <a:solidFill>
              <a:srgbClr val="7A00FF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059936" y="1993392"/>
            <a:ext cx="164592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7A00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›</a:t>
            </a:r>
            <a:endParaRPr lang="en-US" sz="2200" dirty="0"/>
          </a:p>
        </p:txBody>
      </p:sp>
      <p:sp>
        <p:nvSpPr>
          <p:cNvPr id="15" name="Shape 12"/>
          <p:cNvSpPr/>
          <p:nvPr/>
        </p:nvSpPr>
        <p:spPr>
          <a:xfrm>
            <a:off x="4352544" y="1892808"/>
            <a:ext cx="4279392" cy="530352"/>
          </a:xfrm>
          <a:prstGeom prst="roundRect">
            <a:avLst>
              <a:gd name="adj" fmla="val 10345"/>
            </a:avLst>
          </a:prstGeom>
          <a:solidFill>
            <a:srgbClr val="FAF6FF"/>
          </a:solidFill>
          <a:ln w="8890">
            <a:solidFill>
              <a:srgbClr val="7A00FF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4535424" y="2020824"/>
            <a:ext cx="3913632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7A00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근거와 가정을 구분해 회고</a:t>
            </a:r>
            <a:endParaRPr lang="en-US" sz="1800" dirty="0"/>
          </a:p>
        </p:txBody>
      </p:sp>
      <p:sp>
        <p:nvSpPr>
          <p:cNvPr id="17" name="Shape 14"/>
          <p:cNvSpPr/>
          <p:nvPr/>
        </p:nvSpPr>
        <p:spPr>
          <a:xfrm>
            <a:off x="512064" y="2569464"/>
            <a:ext cx="2926080" cy="530352"/>
          </a:xfrm>
          <a:prstGeom prst="roundRect">
            <a:avLst>
              <a:gd name="adj" fmla="val 10345"/>
            </a:avLst>
          </a:prstGeom>
          <a:solidFill>
            <a:srgbClr val="F5F6F8"/>
          </a:solidFill>
          <a:ln w="8890">
            <a:solidFill>
              <a:srgbClr val="E4E7EC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694944" y="2715768"/>
            <a:ext cx="25603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5A607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팀의 대화</a:t>
            </a:r>
            <a:endParaRPr lang="en-US" sz="1600" dirty="0"/>
          </a:p>
        </p:txBody>
      </p:sp>
      <p:sp>
        <p:nvSpPr>
          <p:cNvPr id="19" name="Shape 16"/>
          <p:cNvSpPr/>
          <p:nvPr/>
        </p:nvSpPr>
        <p:spPr>
          <a:xfrm>
            <a:off x="3602736" y="2834640"/>
            <a:ext cx="530352" cy="0"/>
          </a:xfrm>
          <a:prstGeom prst="line">
            <a:avLst/>
          </a:prstGeom>
          <a:noFill/>
          <a:ln w="15240">
            <a:solidFill>
              <a:srgbClr val="7A00FF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4059936" y="2670048"/>
            <a:ext cx="164592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7A00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›</a:t>
            </a:r>
            <a:endParaRPr lang="en-US" sz="2200" dirty="0"/>
          </a:p>
        </p:txBody>
      </p:sp>
      <p:sp>
        <p:nvSpPr>
          <p:cNvPr id="21" name="Shape 18"/>
          <p:cNvSpPr/>
          <p:nvPr/>
        </p:nvSpPr>
        <p:spPr>
          <a:xfrm>
            <a:off x="4352544" y="2569464"/>
            <a:ext cx="4279392" cy="530352"/>
          </a:xfrm>
          <a:prstGeom prst="roundRect">
            <a:avLst>
              <a:gd name="adj" fmla="val 10345"/>
            </a:avLst>
          </a:prstGeom>
          <a:solidFill>
            <a:srgbClr val="FAF6FF"/>
          </a:solidFill>
          <a:ln w="8890">
            <a:solidFill>
              <a:srgbClr val="7A00FF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4535424" y="2697480"/>
            <a:ext cx="3913632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7A00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질문·공유·합의 방식을 성찰</a:t>
            </a:r>
            <a:endParaRPr lang="en-US" sz="1800" dirty="0"/>
          </a:p>
        </p:txBody>
      </p:sp>
      <p:sp>
        <p:nvSpPr>
          <p:cNvPr id="23" name="Shape 20"/>
          <p:cNvSpPr/>
          <p:nvPr/>
        </p:nvSpPr>
        <p:spPr>
          <a:xfrm>
            <a:off x="512064" y="3246120"/>
            <a:ext cx="2926080" cy="530352"/>
          </a:xfrm>
          <a:prstGeom prst="roundRect">
            <a:avLst>
              <a:gd name="adj" fmla="val 10345"/>
            </a:avLst>
          </a:prstGeom>
          <a:solidFill>
            <a:srgbClr val="F5F6F8"/>
          </a:solidFill>
          <a:ln w="8890">
            <a:solidFill>
              <a:srgbClr val="E4E7EC"/>
            </a:solidFill>
            <a:prstDash val="solid"/>
          </a:ln>
        </p:spPr>
      </p:sp>
      <p:sp>
        <p:nvSpPr>
          <p:cNvPr id="24" name="Text 21"/>
          <p:cNvSpPr/>
          <p:nvPr/>
        </p:nvSpPr>
        <p:spPr>
          <a:xfrm>
            <a:off x="694944" y="3392424"/>
            <a:ext cx="25603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5A607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현장 선택</a:t>
            </a:r>
            <a:endParaRPr lang="en-US" sz="1600" dirty="0"/>
          </a:p>
        </p:txBody>
      </p:sp>
      <p:sp>
        <p:nvSpPr>
          <p:cNvPr id="25" name="Shape 22"/>
          <p:cNvSpPr/>
          <p:nvPr/>
        </p:nvSpPr>
        <p:spPr>
          <a:xfrm>
            <a:off x="3602736" y="3511296"/>
            <a:ext cx="530352" cy="0"/>
          </a:xfrm>
          <a:prstGeom prst="line">
            <a:avLst/>
          </a:prstGeom>
          <a:noFill/>
          <a:ln w="15240">
            <a:solidFill>
              <a:srgbClr val="7A00FF"/>
            </a:solidFill>
            <a:prstDash val="solid"/>
          </a:ln>
        </p:spPr>
      </p:sp>
      <p:sp>
        <p:nvSpPr>
          <p:cNvPr id="26" name="Text 23"/>
          <p:cNvSpPr/>
          <p:nvPr/>
        </p:nvSpPr>
        <p:spPr>
          <a:xfrm>
            <a:off x="4059936" y="3346704"/>
            <a:ext cx="164592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7A00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›</a:t>
            </a:r>
            <a:endParaRPr lang="en-US" sz="2200" dirty="0"/>
          </a:p>
        </p:txBody>
      </p:sp>
      <p:sp>
        <p:nvSpPr>
          <p:cNvPr id="27" name="Shape 24"/>
          <p:cNvSpPr/>
          <p:nvPr/>
        </p:nvSpPr>
        <p:spPr>
          <a:xfrm>
            <a:off x="4352544" y="3246120"/>
            <a:ext cx="4279392" cy="530352"/>
          </a:xfrm>
          <a:prstGeom prst="roundRect">
            <a:avLst>
              <a:gd name="adj" fmla="val 10345"/>
            </a:avLst>
          </a:prstGeom>
          <a:solidFill>
            <a:srgbClr val="FAF6FF"/>
          </a:solidFill>
          <a:ln w="8890">
            <a:solidFill>
              <a:srgbClr val="7A00FF"/>
            </a:solidFill>
            <a:prstDash val="solid"/>
          </a:ln>
        </p:spPr>
      </p:sp>
      <p:sp>
        <p:nvSpPr>
          <p:cNvPr id="28" name="Text 25"/>
          <p:cNvSpPr/>
          <p:nvPr/>
        </p:nvSpPr>
        <p:spPr>
          <a:xfrm>
            <a:off x="4535424" y="3374136"/>
            <a:ext cx="3913632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7A00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업무에 옮길 협업 행동 한 가지</a:t>
            </a:r>
            <a:endParaRPr lang="en-US" sz="1800" dirty="0"/>
          </a:p>
        </p:txBody>
      </p:sp>
      <p:sp>
        <p:nvSpPr>
          <p:cNvPr id="29" name="Text 26"/>
          <p:cNvSpPr/>
          <p:nvPr/>
        </p:nvSpPr>
        <p:spPr>
          <a:xfrm>
            <a:off x="512064" y="3950208"/>
            <a:ext cx="811987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111318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AI와 함께 수행하고, 팀과 함께 성찰하고,</a:t>
            </a:r>
            <a:endParaRPr lang="en-US" sz="2000" dirty="0"/>
          </a:p>
          <a:p>
            <a:pPr algn="ctr" indent="0" marL="0">
              <a:buNone/>
            </a:pPr>
            <a:r>
              <a:rPr lang="en-US" sz="2000" b="1" dirty="0">
                <a:solidFill>
                  <a:srgbClr val="111318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업무의 다음 행동까지 정합니다.</a:t>
            </a:r>
            <a:endParaRPr lang="en-US" sz="20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12064" y="393192"/>
            <a:ext cx="35661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b="1" spc="50" kern="0" dirty="0">
                <a:solidFill>
                  <a:srgbClr val="111318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유니크굿컴퍼니 · 리얼월드 AI 기업교육</a:t>
            </a:r>
            <a:endParaRPr lang="en-US" sz="1200" dirty="0"/>
          </a:p>
        </p:txBody>
      </p:sp>
      <p:pic>
        <p:nvPicPr>
          <p:cNvPr id="3" name="Image 0" descr="/data/worktrees/ws_1376f8bb35/s_lua5g2i4/deck/assets/logo-realworl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443216" y="365760"/>
            <a:ext cx="1188720" cy="155448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512064" y="722376"/>
            <a:ext cx="8119872" cy="0"/>
          </a:xfrm>
          <a:prstGeom prst="line">
            <a:avLst/>
          </a:prstGeom>
          <a:noFill/>
          <a:ln w="10160">
            <a:solidFill>
              <a:srgbClr val="111318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512064" y="1207008"/>
            <a:ext cx="8119872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4400" b="1" dirty="0">
                <a:solidFill>
                  <a:srgbClr val="111318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AI와 함께 일하는 팀,</a:t>
            </a:r>
            <a:endParaRPr lang="en-US" sz="4400" dirty="0"/>
          </a:p>
        </p:txBody>
      </p:sp>
      <p:sp>
        <p:nvSpPr>
          <p:cNvPr id="6" name="Text 3"/>
          <p:cNvSpPr/>
          <p:nvPr/>
        </p:nvSpPr>
        <p:spPr>
          <a:xfrm>
            <a:off x="512064" y="1828800"/>
            <a:ext cx="8119872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4800" b="1" dirty="0">
                <a:solidFill>
                  <a:srgbClr val="7A00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더 스카우트에서 시작됩니다</a:t>
            </a:r>
            <a:endParaRPr lang="en-US" sz="4800" dirty="0"/>
          </a:p>
        </p:txBody>
      </p:sp>
      <p:sp>
        <p:nvSpPr>
          <p:cNvPr id="7" name="Text 4"/>
          <p:cNvSpPr/>
          <p:nvPr/>
        </p:nvSpPr>
        <p:spPr>
          <a:xfrm>
            <a:off x="512064" y="2798064"/>
            <a:ext cx="72237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2000" dirty="0">
                <a:solidFill>
                  <a:srgbClr val="5A607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AI와 함께 관찰하고 대화하고 판단하고 협업합니다.</a:t>
            </a:r>
            <a:endParaRPr lang="en-US" sz="2000" dirty="0"/>
          </a:p>
          <a:p>
            <a:pPr indent="0" marL="0">
              <a:buNone/>
            </a:pPr>
            <a:r>
              <a:rPr lang="en-US" sz="2000" dirty="0">
                <a:solidFill>
                  <a:srgbClr val="5A607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리얼월드 AI 기업교육 대표 프로그램, 더 스카우트를 만나보세요.</a:t>
            </a:r>
            <a:endParaRPr lang="en-US" sz="2000" dirty="0"/>
          </a:p>
        </p:txBody>
      </p:sp>
      <p:sp>
        <p:nvSpPr>
          <p:cNvPr id="8" name="Shape 5"/>
          <p:cNvSpPr/>
          <p:nvPr/>
        </p:nvSpPr>
        <p:spPr>
          <a:xfrm>
            <a:off x="512064" y="3831336"/>
            <a:ext cx="731520" cy="0"/>
          </a:xfrm>
          <a:prstGeom prst="line">
            <a:avLst/>
          </a:prstGeom>
          <a:noFill/>
          <a:ln w="38100">
            <a:solidFill>
              <a:srgbClr val="7A00FF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512064" y="4114800"/>
            <a:ext cx="42062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111318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유니크굿컴퍼니 · 리얼월드</a:t>
            </a:r>
            <a:endParaRPr lang="en-US" sz="1600" dirty="0"/>
          </a:p>
        </p:txBody>
      </p:sp>
      <p:sp>
        <p:nvSpPr>
          <p:cNvPr id="10" name="Text 7">
            <a:hlinkClick r:id="rId2" tooltip=""/>
          </p:cNvPr>
          <p:cNvSpPr/>
          <p:nvPr/>
        </p:nvSpPr>
        <p:spPr>
          <a:xfrm>
            <a:off x="512064" y="4434840"/>
            <a:ext cx="47548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u="sng" dirty="0">
                <a:solidFill>
                  <a:srgbClr val="8B8496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  <a:hlinkClick r:id="rId2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프로그램 문의  ·  business.realworld.to/edu/inquiry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8266176" y="4608576"/>
            <a:ext cx="3657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7A00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24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12064" y="228600"/>
            <a:ext cx="21488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b="1" spc="40" kern="0" dirty="0">
                <a:solidFill>
                  <a:srgbClr val="111318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UNIQUEGOOD COMPANY</a:t>
            </a:r>
            <a:endParaRPr lang="en-US" sz="1200" dirty="0"/>
          </a:p>
        </p:txBody>
      </p:sp>
      <p:pic>
        <p:nvPicPr>
          <p:cNvPr id="3" name="Image 0" descr="/data/worktrees/ws_1376f8bb35/s_lua5g2i4/deck/assets/logo-realworl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443216" y="219456"/>
            <a:ext cx="1188720" cy="155448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512064" y="566928"/>
            <a:ext cx="8119872" cy="0"/>
          </a:xfrm>
          <a:prstGeom prst="line">
            <a:avLst/>
          </a:prstGeom>
          <a:noFill/>
          <a:ln w="10160">
            <a:solidFill>
              <a:srgbClr val="111318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512064" y="4791456"/>
            <a:ext cx="32004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00" dirty="0">
                <a:solidFill>
                  <a:srgbClr val="8B8496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「더 스카우트」 AI 기업교육 대표 프로그램</a:t>
            </a:r>
            <a:endParaRPr lang="en-US" sz="900" dirty="0"/>
          </a:p>
        </p:txBody>
      </p:sp>
      <p:sp>
        <p:nvSpPr>
          <p:cNvPr id="6" name="Text 3"/>
          <p:cNvSpPr/>
          <p:nvPr/>
        </p:nvSpPr>
        <p:spPr>
          <a:xfrm>
            <a:off x="6537960" y="4791456"/>
            <a:ext cx="15544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900" dirty="0">
                <a:solidFill>
                  <a:srgbClr val="8B8496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학습 목표</a:t>
            </a:r>
            <a:endParaRPr lang="en-US" sz="900" dirty="0"/>
          </a:p>
        </p:txBody>
      </p:sp>
      <p:sp>
        <p:nvSpPr>
          <p:cNvPr id="7" name="Text 4"/>
          <p:cNvSpPr/>
          <p:nvPr/>
        </p:nvSpPr>
        <p:spPr>
          <a:xfrm>
            <a:off x="8211312" y="4791456"/>
            <a:ext cx="420624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900" b="1" dirty="0">
                <a:solidFill>
                  <a:srgbClr val="7A00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03</a:t>
            </a:r>
            <a:endParaRPr lang="en-US" sz="900" dirty="0"/>
          </a:p>
        </p:txBody>
      </p:sp>
      <p:sp>
        <p:nvSpPr>
          <p:cNvPr id="8" name="Text 5"/>
          <p:cNvSpPr/>
          <p:nvPr/>
        </p:nvSpPr>
        <p:spPr>
          <a:xfrm>
            <a:off x="512064" y="713232"/>
            <a:ext cx="8119872" cy="1737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00" b="1" spc="30" kern="0" dirty="0">
                <a:solidFill>
                  <a:srgbClr val="7A00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LEARNING OBJECTIVES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512064" y="914400"/>
            <a:ext cx="8119872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000" b="1" dirty="0">
                <a:solidFill>
                  <a:srgbClr val="111318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후보 요원은 네 가지 협업 행동을 직접 수행합니다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12064" y="1344168"/>
            <a:ext cx="8119872" cy="2651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000" dirty="0">
                <a:solidFill>
                  <a:srgbClr val="5A607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관찰·질문·검증·합의를 RES 작전으로 연습합니다.</a:t>
            </a:r>
            <a:endParaRPr lang="en-US" sz="2000" dirty="0"/>
          </a:p>
        </p:txBody>
      </p:sp>
      <p:sp>
        <p:nvSpPr>
          <p:cNvPr id="11" name="Shape 8"/>
          <p:cNvSpPr/>
          <p:nvPr/>
        </p:nvSpPr>
        <p:spPr>
          <a:xfrm>
            <a:off x="512064" y="1865376"/>
            <a:ext cx="310896" cy="310896"/>
          </a:xfrm>
          <a:prstGeom prst="ellipse">
            <a:avLst/>
          </a:prstGeom>
          <a:solidFill>
            <a:srgbClr val="7A00FF"/>
          </a:solidFill>
          <a:ln w="12700">
            <a:solidFill>
              <a:srgbClr val="7A00FF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512064" y="1879092"/>
            <a:ext cx="310896" cy="2834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01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987552" y="1847088"/>
            <a:ext cx="468172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111318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관찰 — 현장에서 본 사실과 추측을 구분합니다.</a:t>
            </a:r>
            <a:endParaRPr lang="en-US" sz="1500" dirty="0"/>
          </a:p>
        </p:txBody>
      </p:sp>
      <p:sp>
        <p:nvSpPr>
          <p:cNvPr id="14" name="Shape 11"/>
          <p:cNvSpPr/>
          <p:nvPr/>
        </p:nvSpPr>
        <p:spPr>
          <a:xfrm>
            <a:off x="512064" y="2459736"/>
            <a:ext cx="310896" cy="310896"/>
          </a:xfrm>
          <a:prstGeom prst="ellipse">
            <a:avLst/>
          </a:prstGeom>
          <a:solidFill>
            <a:srgbClr val="FFFFFF"/>
          </a:solidFill>
          <a:ln w="12700">
            <a:solidFill>
              <a:srgbClr val="7A00FF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512064" y="2473452"/>
            <a:ext cx="310896" cy="2834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7A00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02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987552" y="2441448"/>
            <a:ext cx="468172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5A607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질문 — AI와 동료에게 묻고 빠진 정보를 확인합니다.</a:t>
            </a:r>
            <a:endParaRPr lang="en-US" sz="1600" dirty="0"/>
          </a:p>
        </p:txBody>
      </p:sp>
      <p:sp>
        <p:nvSpPr>
          <p:cNvPr id="17" name="Shape 14"/>
          <p:cNvSpPr/>
          <p:nvPr/>
        </p:nvSpPr>
        <p:spPr>
          <a:xfrm>
            <a:off x="512064" y="3054096"/>
            <a:ext cx="310896" cy="310896"/>
          </a:xfrm>
          <a:prstGeom prst="ellipse">
            <a:avLst/>
          </a:prstGeom>
          <a:solidFill>
            <a:srgbClr val="FFFFFF"/>
          </a:solidFill>
          <a:ln w="12700">
            <a:solidFill>
              <a:srgbClr val="7A00FF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512064" y="3067812"/>
            <a:ext cx="310896" cy="2834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7A00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03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987552" y="3035808"/>
            <a:ext cx="468172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5A607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검증 — 서로 다른 단서를 연결해 공동 가설을 검증합니다.</a:t>
            </a:r>
            <a:endParaRPr lang="en-US" sz="1600" dirty="0"/>
          </a:p>
        </p:txBody>
      </p:sp>
      <p:sp>
        <p:nvSpPr>
          <p:cNvPr id="20" name="Shape 17"/>
          <p:cNvSpPr/>
          <p:nvPr/>
        </p:nvSpPr>
        <p:spPr>
          <a:xfrm>
            <a:off x="512064" y="3648456"/>
            <a:ext cx="310896" cy="310896"/>
          </a:xfrm>
          <a:prstGeom prst="ellipse">
            <a:avLst/>
          </a:prstGeom>
          <a:solidFill>
            <a:srgbClr val="FFFFFF"/>
          </a:solidFill>
          <a:ln w="12700">
            <a:solidFill>
              <a:srgbClr val="7A00FF"/>
            </a:solidFill>
            <a:prstDash val="solid"/>
          </a:ln>
        </p:spPr>
      </p:sp>
      <p:sp>
        <p:nvSpPr>
          <p:cNvPr id="21" name="Text 18"/>
          <p:cNvSpPr/>
          <p:nvPr/>
        </p:nvSpPr>
        <p:spPr>
          <a:xfrm>
            <a:off x="512064" y="3662172"/>
            <a:ext cx="310896" cy="2834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7A00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04</a:t>
            </a:r>
            <a:endParaRPr lang="en-US" sz="1200" dirty="0"/>
          </a:p>
        </p:txBody>
      </p:sp>
      <p:sp>
        <p:nvSpPr>
          <p:cNvPr id="22" name="Text 19"/>
          <p:cNvSpPr/>
          <p:nvPr/>
        </p:nvSpPr>
        <p:spPr>
          <a:xfrm>
            <a:off x="987552" y="3630168"/>
            <a:ext cx="468172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5A607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합의 — 근거를 들어 선택하고 판단 과정을 설명합니다.</a:t>
            </a:r>
            <a:endParaRPr lang="en-US" sz="1600" dirty="0"/>
          </a:p>
        </p:txBody>
      </p:sp>
      <p:sp>
        <p:nvSpPr>
          <p:cNvPr id="23" name="Shape 20"/>
          <p:cNvSpPr/>
          <p:nvPr/>
        </p:nvSpPr>
        <p:spPr>
          <a:xfrm>
            <a:off x="5650992" y="1847088"/>
            <a:ext cx="2980944" cy="2395728"/>
          </a:xfrm>
          <a:prstGeom prst="roundRect">
            <a:avLst>
              <a:gd name="adj" fmla="val 2290"/>
            </a:avLst>
          </a:prstGeom>
          <a:solidFill>
            <a:srgbClr val="FAF6FF"/>
          </a:solidFill>
          <a:ln w="8890">
            <a:solidFill>
              <a:srgbClr val="E4E7EC"/>
            </a:solidFill>
            <a:prstDash val="solid"/>
          </a:ln>
        </p:spPr>
      </p:sp>
      <p:sp>
        <p:nvSpPr>
          <p:cNvPr id="24" name="Shape 21"/>
          <p:cNvSpPr/>
          <p:nvPr/>
        </p:nvSpPr>
        <p:spPr>
          <a:xfrm>
            <a:off x="6364224" y="2542032"/>
            <a:ext cx="768096" cy="612648"/>
          </a:xfrm>
          <a:prstGeom prst="line">
            <a:avLst/>
          </a:prstGeom>
          <a:noFill/>
          <a:ln w="15240">
            <a:solidFill>
              <a:srgbClr val="7A00FF"/>
            </a:solidFill>
            <a:prstDash val="solid"/>
          </a:ln>
        </p:spPr>
      </p:sp>
      <p:sp>
        <p:nvSpPr>
          <p:cNvPr id="25" name="Shape 22"/>
          <p:cNvSpPr/>
          <p:nvPr/>
        </p:nvSpPr>
        <p:spPr>
          <a:xfrm>
            <a:off x="7132320" y="3154680"/>
            <a:ext cx="768096" cy="-612648"/>
          </a:xfrm>
          <a:prstGeom prst="line">
            <a:avLst/>
          </a:prstGeom>
          <a:noFill/>
          <a:ln w="15240">
            <a:solidFill>
              <a:srgbClr val="7A00FF"/>
            </a:solidFill>
            <a:prstDash val="solid"/>
          </a:ln>
        </p:spPr>
      </p:sp>
      <p:sp>
        <p:nvSpPr>
          <p:cNvPr id="26" name="Shape 23"/>
          <p:cNvSpPr/>
          <p:nvPr/>
        </p:nvSpPr>
        <p:spPr>
          <a:xfrm>
            <a:off x="6053328" y="2231136"/>
            <a:ext cx="621792" cy="621792"/>
          </a:xfrm>
          <a:prstGeom prst="ellipse">
            <a:avLst/>
          </a:prstGeom>
          <a:solidFill>
            <a:srgbClr val="FFFFFF"/>
          </a:solidFill>
          <a:ln w="12700">
            <a:solidFill>
              <a:srgbClr val="7A00FF"/>
            </a:solidFill>
            <a:prstDash val="solid"/>
          </a:ln>
        </p:spPr>
      </p:sp>
      <p:sp>
        <p:nvSpPr>
          <p:cNvPr id="27" name="Text 24"/>
          <p:cNvSpPr/>
          <p:nvPr/>
        </p:nvSpPr>
        <p:spPr>
          <a:xfrm>
            <a:off x="6089904" y="2322576"/>
            <a:ext cx="54864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5A607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현장</a:t>
            </a:r>
            <a:endParaRPr lang="en-US" sz="1000" dirty="0"/>
          </a:p>
          <a:p>
            <a:pPr algn="ctr" indent="0" marL="0">
              <a:buNone/>
            </a:pPr>
            <a:r>
              <a:rPr lang="en-US" sz="1000" b="1" dirty="0">
                <a:solidFill>
                  <a:srgbClr val="5A607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증거</a:t>
            </a:r>
            <a:endParaRPr lang="en-US" sz="1000" dirty="0"/>
          </a:p>
        </p:txBody>
      </p:sp>
      <p:sp>
        <p:nvSpPr>
          <p:cNvPr id="28" name="Shape 25"/>
          <p:cNvSpPr/>
          <p:nvPr/>
        </p:nvSpPr>
        <p:spPr>
          <a:xfrm>
            <a:off x="6821424" y="2843784"/>
            <a:ext cx="621792" cy="621792"/>
          </a:xfrm>
          <a:prstGeom prst="ellipse">
            <a:avLst/>
          </a:prstGeom>
          <a:solidFill>
            <a:srgbClr val="F1E8FF"/>
          </a:solidFill>
          <a:ln w="12700">
            <a:solidFill>
              <a:srgbClr val="7A00FF"/>
            </a:solidFill>
            <a:prstDash val="solid"/>
          </a:ln>
        </p:spPr>
      </p:sp>
      <p:sp>
        <p:nvSpPr>
          <p:cNvPr id="29" name="Text 26"/>
          <p:cNvSpPr/>
          <p:nvPr/>
        </p:nvSpPr>
        <p:spPr>
          <a:xfrm>
            <a:off x="6858000" y="2935224"/>
            <a:ext cx="54864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7A00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팀 가설</a:t>
            </a:r>
            <a:endParaRPr lang="en-US" sz="1000" dirty="0"/>
          </a:p>
        </p:txBody>
      </p:sp>
      <p:sp>
        <p:nvSpPr>
          <p:cNvPr id="30" name="Shape 27"/>
          <p:cNvSpPr/>
          <p:nvPr/>
        </p:nvSpPr>
        <p:spPr>
          <a:xfrm>
            <a:off x="7589520" y="2231136"/>
            <a:ext cx="621792" cy="621792"/>
          </a:xfrm>
          <a:prstGeom prst="ellipse">
            <a:avLst/>
          </a:prstGeom>
          <a:solidFill>
            <a:srgbClr val="FFFFFF"/>
          </a:solidFill>
          <a:ln w="12700">
            <a:solidFill>
              <a:srgbClr val="7A00FF"/>
            </a:solidFill>
            <a:prstDash val="solid"/>
          </a:ln>
        </p:spPr>
      </p:sp>
      <p:sp>
        <p:nvSpPr>
          <p:cNvPr id="31" name="Text 28"/>
          <p:cNvSpPr/>
          <p:nvPr/>
        </p:nvSpPr>
        <p:spPr>
          <a:xfrm>
            <a:off x="7626096" y="2322576"/>
            <a:ext cx="54864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5A607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근거</a:t>
            </a:r>
            <a:endParaRPr lang="en-US" sz="1000" dirty="0"/>
          </a:p>
          <a:p>
            <a:pPr algn="ctr" indent="0" marL="0">
              <a:buNone/>
            </a:pPr>
            <a:r>
              <a:rPr lang="en-US" sz="1000" b="1" dirty="0">
                <a:solidFill>
                  <a:srgbClr val="5A607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판단</a:t>
            </a:r>
            <a:endParaRPr lang="en-US" sz="1000" dirty="0"/>
          </a:p>
        </p:txBody>
      </p:sp>
      <p:sp>
        <p:nvSpPr>
          <p:cNvPr id="32" name="Text 29"/>
          <p:cNvSpPr/>
          <p:nvPr/>
        </p:nvSpPr>
        <p:spPr>
          <a:xfrm>
            <a:off x="5833872" y="3730752"/>
            <a:ext cx="2615184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00" dirty="0">
                <a:solidFill>
                  <a:srgbClr val="8B8496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학습 산출물</a:t>
            </a:r>
            <a:endParaRPr lang="en-US" sz="1200" dirty="0"/>
          </a:p>
          <a:p>
            <a:pPr algn="ctr" indent="0" marL="0">
              <a:buNone/>
            </a:pPr>
            <a:r>
              <a:rPr lang="en-US" sz="1200" dirty="0">
                <a:solidFill>
                  <a:srgbClr val="8B8496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증거 장부 · 공동 가설 · 선택 근거</a:t>
            </a:r>
            <a:endParaRPr lang="en-US" sz="1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12064" y="228600"/>
            <a:ext cx="21488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b="1" spc="40" kern="0" dirty="0">
                <a:solidFill>
                  <a:srgbClr val="111318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UNIQUEGOOD COMPANY</a:t>
            </a:r>
            <a:endParaRPr lang="en-US" sz="1200" dirty="0"/>
          </a:p>
        </p:txBody>
      </p:sp>
      <p:pic>
        <p:nvPicPr>
          <p:cNvPr id="3" name="Image 0" descr="/data/worktrees/ws_1376f8bb35/s_lua5g2i4/deck/assets/logo-realworl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443216" y="219456"/>
            <a:ext cx="1188720" cy="155448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512064" y="566928"/>
            <a:ext cx="8119872" cy="0"/>
          </a:xfrm>
          <a:prstGeom prst="line">
            <a:avLst/>
          </a:prstGeom>
          <a:noFill/>
          <a:ln w="10160">
            <a:solidFill>
              <a:srgbClr val="111318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512064" y="4791456"/>
            <a:ext cx="32004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00" dirty="0">
                <a:solidFill>
                  <a:srgbClr val="8B8496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「더 스카우트」 AI 기업교육 대표 프로그램</a:t>
            </a:r>
            <a:endParaRPr lang="en-US" sz="900" dirty="0"/>
          </a:p>
        </p:txBody>
      </p:sp>
      <p:sp>
        <p:nvSpPr>
          <p:cNvPr id="6" name="Text 3"/>
          <p:cNvSpPr/>
          <p:nvPr/>
        </p:nvSpPr>
        <p:spPr>
          <a:xfrm>
            <a:off x="6537960" y="4791456"/>
            <a:ext cx="15544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900" dirty="0">
                <a:solidFill>
                  <a:srgbClr val="8B8496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경험 구성</a:t>
            </a:r>
            <a:endParaRPr lang="en-US" sz="900" dirty="0"/>
          </a:p>
        </p:txBody>
      </p:sp>
      <p:sp>
        <p:nvSpPr>
          <p:cNvPr id="7" name="Text 4"/>
          <p:cNvSpPr/>
          <p:nvPr/>
        </p:nvSpPr>
        <p:spPr>
          <a:xfrm>
            <a:off x="8211312" y="4791456"/>
            <a:ext cx="420624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900" b="1" dirty="0">
                <a:solidFill>
                  <a:srgbClr val="7A00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04</a:t>
            </a:r>
            <a:endParaRPr lang="en-US" sz="900" dirty="0"/>
          </a:p>
        </p:txBody>
      </p:sp>
      <p:sp>
        <p:nvSpPr>
          <p:cNvPr id="8" name="Text 5"/>
          <p:cNvSpPr/>
          <p:nvPr/>
        </p:nvSpPr>
        <p:spPr>
          <a:xfrm>
            <a:off x="512064" y="713232"/>
            <a:ext cx="8119872" cy="1737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00" b="1" spc="30" kern="0" dirty="0">
                <a:solidFill>
                  <a:srgbClr val="7A00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경험 구성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512064" y="896112"/>
            <a:ext cx="8119872" cy="87782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lnSpc>
                <a:spcPct val="102000"/>
              </a:lnSpc>
              <a:buNone/>
            </a:pPr>
            <a:r>
              <a:rPr lang="en-US" sz="3400" b="1" dirty="0">
                <a:solidFill>
                  <a:srgbClr val="111318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최신 AI 기술과 실감 기술로</a:t>
            </a:r>
            <a:endParaRPr lang="en-US" sz="3400" dirty="0"/>
          </a:p>
          <a:p>
            <a:pPr indent="0" marL="0">
              <a:lnSpc>
                <a:spcPct val="102000"/>
              </a:lnSpc>
              <a:buNone/>
            </a:pPr>
            <a:r>
              <a:rPr lang="en-US" sz="3400" b="1" dirty="0">
                <a:solidFill>
                  <a:srgbClr val="111318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몰입감 넘치는 참여형 경험을 완성합니다</a:t>
            </a:r>
            <a:endParaRPr lang="en-US" sz="3400" dirty="0"/>
          </a:p>
        </p:txBody>
      </p:sp>
      <p:sp>
        <p:nvSpPr>
          <p:cNvPr id="10" name="Text 7"/>
          <p:cNvSpPr/>
          <p:nvPr/>
        </p:nvSpPr>
        <p:spPr>
          <a:xfrm>
            <a:off x="512064" y="1828800"/>
            <a:ext cx="811987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000" dirty="0">
                <a:solidFill>
                  <a:srgbClr val="5A607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왓슨 AI·실감 기술·모바일 작전 화면·협력 서사가 하나의 흐름으로 이어집니다.</a:t>
            </a:r>
            <a:endParaRPr lang="en-US" sz="2000" dirty="0"/>
          </a:p>
        </p:txBody>
      </p:sp>
      <p:sp>
        <p:nvSpPr>
          <p:cNvPr id="11" name="Shape 8"/>
          <p:cNvSpPr/>
          <p:nvPr/>
        </p:nvSpPr>
        <p:spPr>
          <a:xfrm>
            <a:off x="512064" y="2221992"/>
            <a:ext cx="1920240" cy="1865376"/>
          </a:xfrm>
          <a:prstGeom prst="roundRect">
            <a:avLst>
              <a:gd name="adj" fmla="val 2941"/>
            </a:avLst>
          </a:prstGeom>
          <a:solidFill>
            <a:srgbClr val="FAF6FF"/>
          </a:solidFill>
          <a:ln w="8890">
            <a:solidFill>
              <a:srgbClr val="7A00FF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512064" y="2221992"/>
            <a:ext cx="41148" cy="1865376"/>
          </a:xfrm>
          <a:prstGeom prst="rect">
            <a:avLst/>
          </a:prstGeom>
          <a:solidFill>
            <a:srgbClr val="7A00FF"/>
          </a:solidFill>
          <a:ln w="2540">
            <a:solidFill>
              <a:srgbClr val="7A00FF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76656" y="2350008"/>
            <a:ext cx="47548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7A00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01</a:t>
            </a:r>
            <a:endParaRPr lang="en-US" sz="1200" dirty="0"/>
          </a:p>
        </p:txBody>
      </p:sp>
      <p:sp>
        <p:nvSpPr>
          <p:cNvPr id="14" name="Text 11"/>
          <p:cNvSpPr/>
          <p:nvPr/>
        </p:nvSpPr>
        <p:spPr>
          <a:xfrm>
            <a:off x="676656" y="2633472"/>
            <a:ext cx="1591056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111318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최첨단 AI 왓슨</a:t>
            </a:r>
            <a:endParaRPr lang="en-US" sz="1800" dirty="0"/>
          </a:p>
        </p:txBody>
      </p:sp>
      <p:sp>
        <p:nvSpPr>
          <p:cNvPr id="15" name="Text 12"/>
          <p:cNvSpPr/>
          <p:nvPr/>
        </p:nvSpPr>
        <p:spPr>
          <a:xfrm>
            <a:off x="676656" y="3026664"/>
            <a:ext cx="1591056" cy="94183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600" dirty="0">
                <a:solidFill>
                  <a:srgbClr val="5A607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참가자의 말과</a:t>
            </a:r>
            <a:endParaRPr lang="en-US" sz="1600" dirty="0"/>
          </a:p>
          <a:p>
            <a:pPr algn="l" indent="0" marL="0">
              <a:lnSpc>
                <a:spcPct val="108000"/>
              </a:lnSpc>
              <a:buNone/>
            </a:pPr>
            <a:r>
              <a:rPr lang="en-US" sz="1600" dirty="0">
                <a:solidFill>
                  <a:srgbClr val="5A607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진행 상황에</a:t>
            </a:r>
            <a:endParaRPr lang="en-US" sz="1600" dirty="0"/>
          </a:p>
          <a:p>
            <a:pPr algn="l" indent="0" marL="0">
              <a:lnSpc>
                <a:spcPct val="108000"/>
              </a:lnSpc>
              <a:buNone/>
            </a:pPr>
            <a:r>
              <a:rPr lang="en-US" sz="1600" dirty="0">
                <a:solidFill>
                  <a:srgbClr val="5A607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실시간으로 반응</a:t>
            </a:r>
            <a:endParaRPr lang="en-US" sz="1600" dirty="0"/>
          </a:p>
        </p:txBody>
      </p:sp>
      <p:sp>
        <p:nvSpPr>
          <p:cNvPr id="16" name="Shape 13"/>
          <p:cNvSpPr/>
          <p:nvPr/>
        </p:nvSpPr>
        <p:spPr>
          <a:xfrm>
            <a:off x="2596896" y="2221992"/>
            <a:ext cx="1920240" cy="1865376"/>
          </a:xfrm>
          <a:prstGeom prst="roundRect">
            <a:avLst>
              <a:gd name="adj" fmla="val 2941"/>
            </a:avLst>
          </a:prstGeom>
          <a:solidFill>
            <a:srgbClr val="F5F6F8"/>
          </a:solidFill>
          <a:ln w="8890">
            <a:solidFill>
              <a:srgbClr val="E4E7EC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2761488" y="2350008"/>
            <a:ext cx="47548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7A00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02</a:t>
            </a:r>
            <a:endParaRPr lang="en-US" sz="1200" dirty="0"/>
          </a:p>
        </p:txBody>
      </p:sp>
      <p:sp>
        <p:nvSpPr>
          <p:cNvPr id="18" name="Text 15"/>
          <p:cNvSpPr/>
          <p:nvPr/>
        </p:nvSpPr>
        <p:spPr>
          <a:xfrm>
            <a:off x="2761488" y="2633472"/>
            <a:ext cx="1591056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111318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실감 기술</a:t>
            </a:r>
            <a:endParaRPr lang="en-US" sz="1800" dirty="0"/>
          </a:p>
        </p:txBody>
      </p:sp>
      <p:sp>
        <p:nvSpPr>
          <p:cNvPr id="19" name="Text 16"/>
          <p:cNvSpPr/>
          <p:nvPr/>
        </p:nvSpPr>
        <p:spPr>
          <a:xfrm>
            <a:off x="2761488" y="3026664"/>
            <a:ext cx="1591056" cy="94183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600" dirty="0">
                <a:solidFill>
                  <a:srgbClr val="5A607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AR·GPS·NFC로</a:t>
            </a:r>
            <a:endParaRPr lang="en-US" sz="1600" dirty="0"/>
          </a:p>
          <a:p>
            <a:pPr algn="l" indent="0" marL="0">
              <a:lnSpc>
                <a:spcPct val="108000"/>
              </a:lnSpc>
              <a:buNone/>
            </a:pPr>
            <a:r>
              <a:rPr lang="en-US" sz="1600" dirty="0">
                <a:solidFill>
                  <a:srgbClr val="5A607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현실 공간과</a:t>
            </a:r>
            <a:endParaRPr lang="en-US" sz="1600" dirty="0"/>
          </a:p>
          <a:p>
            <a:pPr algn="l" indent="0" marL="0">
              <a:lnSpc>
                <a:spcPct val="108000"/>
              </a:lnSpc>
              <a:buNone/>
            </a:pPr>
            <a:r>
              <a:rPr lang="en-US" sz="1600" dirty="0">
                <a:solidFill>
                  <a:srgbClr val="5A607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이야기를 연결</a:t>
            </a:r>
            <a:endParaRPr lang="en-US" sz="1600" dirty="0"/>
          </a:p>
        </p:txBody>
      </p:sp>
      <p:sp>
        <p:nvSpPr>
          <p:cNvPr id="20" name="Shape 17"/>
          <p:cNvSpPr/>
          <p:nvPr/>
        </p:nvSpPr>
        <p:spPr>
          <a:xfrm>
            <a:off x="4681728" y="2221992"/>
            <a:ext cx="1920240" cy="1865376"/>
          </a:xfrm>
          <a:prstGeom prst="roundRect">
            <a:avLst>
              <a:gd name="adj" fmla="val 2941"/>
            </a:avLst>
          </a:prstGeom>
          <a:solidFill>
            <a:srgbClr val="F5F6F8"/>
          </a:solidFill>
          <a:ln w="8890">
            <a:solidFill>
              <a:srgbClr val="E4E7EC"/>
            </a:solidFill>
            <a:prstDash val="solid"/>
          </a:ln>
        </p:spPr>
      </p:sp>
      <p:sp>
        <p:nvSpPr>
          <p:cNvPr id="21" name="Text 18"/>
          <p:cNvSpPr/>
          <p:nvPr/>
        </p:nvSpPr>
        <p:spPr>
          <a:xfrm>
            <a:off x="4846320" y="2350008"/>
            <a:ext cx="47548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7A00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03</a:t>
            </a:r>
            <a:endParaRPr lang="en-US" sz="1200" dirty="0"/>
          </a:p>
        </p:txBody>
      </p:sp>
      <p:sp>
        <p:nvSpPr>
          <p:cNvPr id="22" name="Text 19"/>
          <p:cNvSpPr/>
          <p:nvPr/>
        </p:nvSpPr>
        <p:spPr>
          <a:xfrm>
            <a:off x="4846320" y="2633472"/>
            <a:ext cx="1591056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111318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모바일 작전 화면</a:t>
            </a:r>
            <a:endParaRPr lang="en-US" sz="1800" dirty="0"/>
          </a:p>
        </p:txBody>
      </p:sp>
      <p:sp>
        <p:nvSpPr>
          <p:cNvPr id="23" name="Text 20"/>
          <p:cNvSpPr/>
          <p:nvPr/>
        </p:nvSpPr>
        <p:spPr>
          <a:xfrm>
            <a:off x="4846320" y="3026664"/>
            <a:ext cx="1591056" cy="94183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600" dirty="0">
                <a:solidFill>
                  <a:srgbClr val="5A607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탐색·대화·선택을</a:t>
            </a:r>
            <a:endParaRPr lang="en-US" sz="1600" dirty="0"/>
          </a:p>
          <a:p>
            <a:pPr algn="l" indent="0" marL="0">
              <a:lnSpc>
                <a:spcPct val="108000"/>
              </a:lnSpc>
              <a:buNone/>
            </a:pPr>
            <a:r>
              <a:rPr lang="en-US" sz="1600" dirty="0">
                <a:solidFill>
                  <a:srgbClr val="5A607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하나의 화면으로</a:t>
            </a:r>
            <a:endParaRPr lang="en-US" sz="1600" dirty="0"/>
          </a:p>
          <a:p>
            <a:pPr algn="l" indent="0" marL="0">
              <a:lnSpc>
                <a:spcPct val="108000"/>
              </a:lnSpc>
              <a:buNone/>
            </a:pPr>
            <a:r>
              <a:rPr lang="en-US" sz="1600" dirty="0">
                <a:solidFill>
                  <a:srgbClr val="5A607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안내</a:t>
            </a:r>
            <a:endParaRPr lang="en-US" sz="1600" dirty="0"/>
          </a:p>
        </p:txBody>
      </p:sp>
      <p:sp>
        <p:nvSpPr>
          <p:cNvPr id="24" name="Shape 21"/>
          <p:cNvSpPr/>
          <p:nvPr/>
        </p:nvSpPr>
        <p:spPr>
          <a:xfrm>
            <a:off x="6766560" y="2221992"/>
            <a:ext cx="1920240" cy="1865376"/>
          </a:xfrm>
          <a:prstGeom prst="roundRect">
            <a:avLst>
              <a:gd name="adj" fmla="val 2941"/>
            </a:avLst>
          </a:prstGeom>
          <a:solidFill>
            <a:srgbClr val="F5F6F8"/>
          </a:solidFill>
          <a:ln w="8890">
            <a:solidFill>
              <a:srgbClr val="7A00FF"/>
            </a:solidFill>
            <a:prstDash val="solid"/>
          </a:ln>
        </p:spPr>
      </p:sp>
      <p:sp>
        <p:nvSpPr>
          <p:cNvPr id="25" name="Shape 22"/>
          <p:cNvSpPr/>
          <p:nvPr/>
        </p:nvSpPr>
        <p:spPr>
          <a:xfrm>
            <a:off x="6766560" y="2221992"/>
            <a:ext cx="41148" cy="1865376"/>
          </a:xfrm>
          <a:prstGeom prst="rect">
            <a:avLst/>
          </a:prstGeom>
          <a:solidFill>
            <a:srgbClr val="7A00FF"/>
          </a:solidFill>
          <a:ln w="2540">
            <a:solidFill>
              <a:srgbClr val="7A00FF"/>
            </a:solidFill>
            <a:prstDash val="solid"/>
          </a:ln>
        </p:spPr>
      </p:sp>
      <p:sp>
        <p:nvSpPr>
          <p:cNvPr id="26" name="Text 23"/>
          <p:cNvSpPr/>
          <p:nvPr/>
        </p:nvSpPr>
        <p:spPr>
          <a:xfrm>
            <a:off x="6931152" y="2350008"/>
            <a:ext cx="47548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7A00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04</a:t>
            </a:r>
            <a:endParaRPr lang="en-US" sz="1200" dirty="0"/>
          </a:p>
        </p:txBody>
      </p:sp>
      <p:sp>
        <p:nvSpPr>
          <p:cNvPr id="27" name="Text 24"/>
          <p:cNvSpPr/>
          <p:nvPr/>
        </p:nvSpPr>
        <p:spPr>
          <a:xfrm>
            <a:off x="6931152" y="2633472"/>
            <a:ext cx="1591056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111318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협력 서사</a:t>
            </a:r>
            <a:endParaRPr lang="en-US" sz="1800" dirty="0"/>
          </a:p>
        </p:txBody>
      </p:sp>
      <p:sp>
        <p:nvSpPr>
          <p:cNvPr id="28" name="Text 25"/>
          <p:cNvSpPr/>
          <p:nvPr/>
        </p:nvSpPr>
        <p:spPr>
          <a:xfrm>
            <a:off x="6931152" y="3026664"/>
            <a:ext cx="1591056" cy="94183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600" dirty="0">
                <a:solidFill>
                  <a:srgbClr val="5A607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참가자의 행동과</a:t>
            </a:r>
            <a:endParaRPr lang="en-US" sz="1600" dirty="0"/>
          </a:p>
          <a:p>
            <a:pPr algn="l" indent="0" marL="0">
              <a:lnSpc>
                <a:spcPct val="108000"/>
              </a:lnSpc>
              <a:buNone/>
            </a:pPr>
            <a:r>
              <a:rPr lang="en-US" sz="1600" dirty="0">
                <a:solidFill>
                  <a:srgbClr val="5A607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팀의 선택으로</a:t>
            </a:r>
            <a:endParaRPr lang="en-US" sz="1600" dirty="0"/>
          </a:p>
          <a:p>
            <a:pPr algn="l" indent="0" marL="0">
              <a:lnSpc>
                <a:spcPct val="108000"/>
              </a:lnSpc>
              <a:buNone/>
            </a:pPr>
            <a:r>
              <a:rPr lang="en-US" sz="1600" dirty="0">
                <a:solidFill>
                  <a:srgbClr val="5A607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이야기를 완성</a:t>
            </a:r>
            <a:endParaRPr lang="en-US" sz="1600" dirty="0"/>
          </a:p>
        </p:txBody>
      </p:sp>
      <p:sp>
        <p:nvSpPr>
          <p:cNvPr id="29" name="Text 26"/>
          <p:cNvSpPr/>
          <p:nvPr/>
        </p:nvSpPr>
        <p:spPr>
          <a:xfrm>
            <a:off x="512064" y="4315968"/>
            <a:ext cx="811987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00" b="1" spc="20" kern="0" dirty="0">
                <a:solidFill>
                  <a:srgbClr val="7A00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현실 공간  ×  왓슨 AI  ×  실감 기술  ×  모바일 작전 화면  ×  협력 서사</a:t>
            </a:r>
            <a:endParaRPr lang="en-US" sz="1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12064" y="228600"/>
            <a:ext cx="21488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b="1" spc="40" kern="0" dirty="0">
                <a:solidFill>
                  <a:srgbClr val="111318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UNIQUEGOOD COMPANY</a:t>
            </a:r>
            <a:endParaRPr lang="en-US" sz="1200" dirty="0"/>
          </a:p>
        </p:txBody>
      </p:sp>
      <p:pic>
        <p:nvPicPr>
          <p:cNvPr id="3" name="Image 0" descr="/data/worktrees/ws_1376f8bb35/s_lua5g2i4/deck/assets/logo-realworl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443216" y="219456"/>
            <a:ext cx="1188720" cy="155448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512064" y="566928"/>
            <a:ext cx="8119872" cy="0"/>
          </a:xfrm>
          <a:prstGeom prst="line">
            <a:avLst/>
          </a:prstGeom>
          <a:noFill/>
          <a:ln w="10160">
            <a:solidFill>
              <a:srgbClr val="111318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512064" y="4791456"/>
            <a:ext cx="32004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00" dirty="0">
                <a:solidFill>
                  <a:srgbClr val="8B8496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「더 스카우트」 AI 기업교육 대표 프로그램</a:t>
            </a:r>
            <a:endParaRPr lang="en-US" sz="900" dirty="0"/>
          </a:p>
        </p:txBody>
      </p:sp>
      <p:sp>
        <p:nvSpPr>
          <p:cNvPr id="6" name="Text 3"/>
          <p:cNvSpPr/>
          <p:nvPr/>
        </p:nvSpPr>
        <p:spPr>
          <a:xfrm>
            <a:off x="6537960" y="4791456"/>
            <a:ext cx="15544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900" dirty="0">
                <a:solidFill>
                  <a:srgbClr val="8B8496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AI 역할·한계</a:t>
            </a:r>
            <a:endParaRPr lang="en-US" sz="900" dirty="0"/>
          </a:p>
        </p:txBody>
      </p:sp>
      <p:sp>
        <p:nvSpPr>
          <p:cNvPr id="7" name="Text 4"/>
          <p:cNvSpPr/>
          <p:nvPr/>
        </p:nvSpPr>
        <p:spPr>
          <a:xfrm>
            <a:off x="8211312" y="4791456"/>
            <a:ext cx="420624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900" b="1" dirty="0">
                <a:solidFill>
                  <a:srgbClr val="7A00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05</a:t>
            </a:r>
            <a:endParaRPr lang="en-US" sz="900" dirty="0"/>
          </a:p>
        </p:txBody>
      </p:sp>
      <p:sp>
        <p:nvSpPr>
          <p:cNvPr id="8" name="Text 5"/>
          <p:cNvSpPr/>
          <p:nvPr/>
        </p:nvSpPr>
        <p:spPr>
          <a:xfrm>
            <a:off x="512064" y="713232"/>
            <a:ext cx="8119872" cy="1737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00" b="1" spc="30" kern="0" dirty="0">
                <a:solidFill>
                  <a:srgbClr val="7A00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AI ROLE &amp; BOUNDARY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512064" y="914400"/>
            <a:ext cx="8119872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400" b="1" dirty="0">
                <a:solidFill>
                  <a:srgbClr val="111318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왓슨은 정답을 대신하지 않는 AI 파트너입니다</a:t>
            </a:r>
            <a:endParaRPr lang="en-US" sz="3400" dirty="0"/>
          </a:p>
        </p:txBody>
      </p:sp>
      <p:sp>
        <p:nvSpPr>
          <p:cNvPr id="10" name="Text 7"/>
          <p:cNvSpPr/>
          <p:nvPr/>
        </p:nvSpPr>
        <p:spPr>
          <a:xfrm>
            <a:off x="512064" y="1344168"/>
            <a:ext cx="8119872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000" dirty="0">
                <a:solidFill>
                  <a:srgbClr val="5A607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팀의 증거를 정리하고 질문하지만, 정답·완료·최종 선택을</a:t>
            </a:r>
            <a:endParaRPr lang="en-US" sz="2000" dirty="0"/>
          </a:p>
          <a:p>
            <a:pPr indent="0" marL="0">
              <a:buNone/>
            </a:pPr>
            <a:r>
              <a:rPr lang="en-US" sz="2000" dirty="0">
                <a:solidFill>
                  <a:srgbClr val="5A607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스스로 결정하지 않습니다.</a:t>
            </a:r>
            <a:endParaRPr lang="en-US" sz="2000" dirty="0"/>
          </a:p>
        </p:txBody>
      </p:sp>
      <p:sp>
        <p:nvSpPr>
          <p:cNvPr id="11" name="Shape 8"/>
          <p:cNvSpPr/>
          <p:nvPr/>
        </p:nvSpPr>
        <p:spPr>
          <a:xfrm>
            <a:off x="512064" y="1883664"/>
            <a:ext cx="2852928" cy="2322576"/>
          </a:xfrm>
          <a:prstGeom prst="roundRect">
            <a:avLst>
              <a:gd name="adj" fmla="val 2362"/>
            </a:avLst>
          </a:prstGeom>
          <a:solidFill>
            <a:srgbClr val="FAF6FF"/>
          </a:solidFill>
          <a:ln w="8890">
            <a:solidFill>
              <a:srgbClr val="7A00FF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768096" y="2103120"/>
            <a:ext cx="234086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00" b="1" spc="80" kern="0" dirty="0">
                <a:solidFill>
                  <a:srgbClr val="7A00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WATSON</a:t>
            </a:r>
            <a:endParaRPr lang="en-US" sz="1100" dirty="0"/>
          </a:p>
        </p:txBody>
      </p:sp>
      <p:sp>
        <p:nvSpPr>
          <p:cNvPr id="13" name="Text 10"/>
          <p:cNvSpPr/>
          <p:nvPr/>
        </p:nvSpPr>
        <p:spPr>
          <a:xfrm>
            <a:off x="768096" y="2468880"/>
            <a:ext cx="2340864" cy="10607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lnSpc>
                <a:spcPct val="102000"/>
              </a:lnSpc>
              <a:buNone/>
            </a:pPr>
            <a:r>
              <a:rPr lang="en-US" sz="2000" b="1" dirty="0">
                <a:solidFill>
                  <a:srgbClr val="111318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증거를</a:t>
            </a:r>
            <a:endParaRPr lang="en-US" sz="2000" dirty="0"/>
          </a:p>
          <a:p>
            <a:pPr indent="0" marL="0">
              <a:lnSpc>
                <a:spcPct val="102000"/>
              </a:lnSpc>
              <a:buNone/>
            </a:pPr>
            <a:r>
              <a:rPr lang="en-US" sz="2000" b="1" dirty="0">
                <a:solidFill>
                  <a:srgbClr val="111318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정리하고</a:t>
            </a:r>
            <a:endParaRPr lang="en-US" sz="2000" dirty="0"/>
          </a:p>
          <a:p>
            <a:pPr indent="0" marL="0">
              <a:lnSpc>
                <a:spcPct val="102000"/>
              </a:lnSpc>
              <a:buNone/>
            </a:pPr>
            <a:r>
              <a:rPr lang="en-US" sz="2000" b="1" dirty="0">
                <a:solidFill>
                  <a:srgbClr val="111318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빠진 근거를</a:t>
            </a:r>
            <a:endParaRPr lang="en-US" sz="2000" dirty="0"/>
          </a:p>
          <a:p>
            <a:pPr indent="0" marL="0">
              <a:lnSpc>
                <a:spcPct val="102000"/>
              </a:lnSpc>
              <a:buNone/>
            </a:pPr>
            <a:r>
              <a:rPr lang="en-US" sz="2000" b="1" dirty="0">
                <a:solidFill>
                  <a:srgbClr val="111318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질문합니다.</a:t>
            </a:r>
            <a:endParaRPr lang="en-US" sz="2000" dirty="0"/>
          </a:p>
        </p:txBody>
      </p:sp>
      <p:sp>
        <p:nvSpPr>
          <p:cNvPr id="14" name="Shape 11"/>
          <p:cNvSpPr/>
          <p:nvPr/>
        </p:nvSpPr>
        <p:spPr>
          <a:xfrm>
            <a:off x="768096" y="3694176"/>
            <a:ext cx="2340864" cy="283464"/>
          </a:xfrm>
          <a:prstGeom prst="roundRect">
            <a:avLst>
              <a:gd name="adj" fmla="val 19355"/>
            </a:avLst>
          </a:prstGeom>
          <a:solidFill>
            <a:srgbClr val="F1E8FF"/>
          </a:solidFill>
          <a:ln w="8890">
            <a:solidFill>
              <a:srgbClr val="7A00FF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841248" y="3744468"/>
            <a:ext cx="219456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7A00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결정권은 참가자에게</a:t>
            </a:r>
            <a:endParaRPr lang="en-US" sz="1200" dirty="0"/>
          </a:p>
        </p:txBody>
      </p:sp>
      <p:sp>
        <p:nvSpPr>
          <p:cNvPr id="16" name="Shape 13"/>
          <p:cNvSpPr/>
          <p:nvPr/>
        </p:nvSpPr>
        <p:spPr>
          <a:xfrm>
            <a:off x="3621024" y="1883664"/>
            <a:ext cx="2359152" cy="1106424"/>
          </a:xfrm>
          <a:prstGeom prst="roundRect">
            <a:avLst>
              <a:gd name="adj" fmla="val 4959"/>
            </a:avLst>
          </a:prstGeom>
          <a:solidFill>
            <a:srgbClr val="FAF6FF"/>
          </a:solidFill>
          <a:ln w="8890">
            <a:solidFill>
              <a:srgbClr val="7A00FF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3767328" y="2029968"/>
            <a:ext cx="310896" cy="310896"/>
          </a:xfrm>
          <a:prstGeom prst="ellipse">
            <a:avLst/>
          </a:prstGeom>
          <a:solidFill>
            <a:srgbClr val="7A00FF"/>
          </a:solidFill>
          <a:ln w="12700">
            <a:solidFill>
              <a:srgbClr val="7A00FF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3767328" y="2043684"/>
            <a:ext cx="310896" cy="2834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01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4187952" y="2039112"/>
            <a:ext cx="157276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111318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입력 범위</a:t>
            </a:r>
            <a:endParaRPr lang="en-US" sz="1800" dirty="0"/>
          </a:p>
        </p:txBody>
      </p:sp>
      <p:sp>
        <p:nvSpPr>
          <p:cNvPr id="20" name="Text 17"/>
          <p:cNvSpPr/>
          <p:nvPr/>
        </p:nvSpPr>
        <p:spPr>
          <a:xfrm>
            <a:off x="3785616" y="2423160"/>
            <a:ext cx="202996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200" dirty="0">
                <a:solidFill>
                  <a:srgbClr val="5A607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허용된 증거와 현재 단계만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5A607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다룹니다.</a:t>
            </a:r>
            <a:endParaRPr lang="en-US" sz="1200" dirty="0"/>
          </a:p>
        </p:txBody>
      </p:sp>
      <p:sp>
        <p:nvSpPr>
          <p:cNvPr id="21" name="Shape 18"/>
          <p:cNvSpPr/>
          <p:nvPr/>
        </p:nvSpPr>
        <p:spPr>
          <a:xfrm>
            <a:off x="6163056" y="1883664"/>
            <a:ext cx="2359152" cy="1106424"/>
          </a:xfrm>
          <a:prstGeom prst="roundRect">
            <a:avLst>
              <a:gd name="adj" fmla="val 4959"/>
            </a:avLst>
          </a:prstGeom>
          <a:solidFill>
            <a:srgbClr val="F5F6F8"/>
          </a:solidFill>
          <a:ln w="8890">
            <a:solidFill>
              <a:srgbClr val="E4E7EC"/>
            </a:solidFill>
            <a:prstDash val="solid"/>
          </a:ln>
        </p:spPr>
      </p:sp>
      <p:sp>
        <p:nvSpPr>
          <p:cNvPr id="22" name="Shape 19"/>
          <p:cNvSpPr/>
          <p:nvPr/>
        </p:nvSpPr>
        <p:spPr>
          <a:xfrm>
            <a:off x="6309360" y="2029968"/>
            <a:ext cx="310896" cy="310896"/>
          </a:xfrm>
          <a:prstGeom prst="ellipse">
            <a:avLst/>
          </a:prstGeom>
          <a:solidFill>
            <a:srgbClr val="FFFFFF"/>
          </a:solidFill>
          <a:ln w="12700">
            <a:solidFill>
              <a:srgbClr val="7A00FF"/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6309360" y="2043684"/>
            <a:ext cx="310896" cy="2834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7A00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02</a:t>
            </a:r>
            <a:endParaRPr lang="en-US" sz="1200" dirty="0"/>
          </a:p>
        </p:txBody>
      </p:sp>
      <p:sp>
        <p:nvSpPr>
          <p:cNvPr id="24" name="Text 21"/>
          <p:cNvSpPr/>
          <p:nvPr/>
        </p:nvSpPr>
        <p:spPr>
          <a:xfrm>
            <a:off x="6729984" y="2039112"/>
            <a:ext cx="157276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111318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지원 역할</a:t>
            </a:r>
            <a:endParaRPr lang="en-US" sz="1800" dirty="0"/>
          </a:p>
        </p:txBody>
      </p:sp>
      <p:sp>
        <p:nvSpPr>
          <p:cNvPr id="25" name="Text 22"/>
          <p:cNvSpPr/>
          <p:nvPr/>
        </p:nvSpPr>
        <p:spPr>
          <a:xfrm>
            <a:off x="6327648" y="2423160"/>
            <a:ext cx="202996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200" dirty="0">
                <a:solidFill>
                  <a:srgbClr val="5A607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근거 정리·질문·허용된 힌트를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5A607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돕습니다.</a:t>
            </a:r>
            <a:endParaRPr lang="en-US" sz="1200" dirty="0"/>
          </a:p>
        </p:txBody>
      </p:sp>
      <p:sp>
        <p:nvSpPr>
          <p:cNvPr id="26" name="Shape 23"/>
          <p:cNvSpPr/>
          <p:nvPr/>
        </p:nvSpPr>
        <p:spPr>
          <a:xfrm>
            <a:off x="3621024" y="3099816"/>
            <a:ext cx="2359152" cy="1106424"/>
          </a:xfrm>
          <a:prstGeom prst="roundRect">
            <a:avLst>
              <a:gd name="adj" fmla="val 4959"/>
            </a:avLst>
          </a:prstGeom>
          <a:solidFill>
            <a:srgbClr val="F5F6F8"/>
          </a:solidFill>
          <a:ln w="8890">
            <a:solidFill>
              <a:srgbClr val="E4E7EC"/>
            </a:solidFill>
            <a:prstDash val="solid"/>
          </a:ln>
        </p:spPr>
      </p:sp>
      <p:sp>
        <p:nvSpPr>
          <p:cNvPr id="27" name="Shape 24"/>
          <p:cNvSpPr/>
          <p:nvPr/>
        </p:nvSpPr>
        <p:spPr>
          <a:xfrm>
            <a:off x="3767328" y="3246120"/>
            <a:ext cx="310896" cy="310896"/>
          </a:xfrm>
          <a:prstGeom prst="ellipse">
            <a:avLst/>
          </a:prstGeom>
          <a:solidFill>
            <a:srgbClr val="FFFFFF"/>
          </a:solidFill>
          <a:ln w="12700">
            <a:solidFill>
              <a:srgbClr val="7A00FF"/>
            </a:solidFill>
            <a:prstDash val="solid"/>
          </a:ln>
        </p:spPr>
      </p:sp>
      <p:sp>
        <p:nvSpPr>
          <p:cNvPr id="28" name="Text 25"/>
          <p:cNvSpPr/>
          <p:nvPr/>
        </p:nvSpPr>
        <p:spPr>
          <a:xfrm>
            <a:off x="3767328" y="3259836"/>
            <a:ext cx="310896" cy="2834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7A00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03</a:t>
            </a:r>
            <a:endParaRPr lang="en-US" sz="1200" dirty="0"/>
          </a:p>
        </p:txBody>
      </p:sp>
      <p:sp>
        <p:nvSpPr>
          <p:cNvPr id="29" name="Text 26"/>
          <p:cNvSpPr/>
          <p:nvPr/>
        </p:nvSpPr>
        <p:spPr>
          <a:xfrm>
            <a:off x="4187952" y="3255264"/>
            <a:ext cx="157276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111318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판정 분리</a:t>
            </a:r>
            <a:endParaRPr lang="en-US" sz="1800" dirty="0"/>
          </a:p>
        </p:txBody>
      </p:sp>
      <p:sp>
        <p:nvSpPr>
          <p:cNvPr id="30" name="Text 27"/>
          <p:cNvSpPr/>
          <p:nvPr/>
        </p:nvSpPr>
        <p:spPr>
          <a:xfrm>
            <a:off x="3785616" y="3639312"/>
            <a:ext cx="202996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200" dirty="0">
                <a:solidFill>
                  <a:srgbClr val="5A607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정답은 규칙 엔진, 최종 선택은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5A607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팀이 합니다.</a:t>
            </a:r>
            <a:endParaRPr lang="en-US" sz="1200" dirty="0"/>
          </a:p>
        </p:txBody>
      </p:sp>
      <p:sp>
        <p:nvSpPr>
          <p:cNvPr id="31" name="Shape 28"/>
          <p:cNvSpPr/>
          <p:nvPr/>
        </p:nvSpPr>
        <p:spPr>
          <a:xfrm>
            <a:off x="6163056" y="3099816"/>
            <a:ext cx="2359152" cy="1106424"/>
          </a:xfrm>
          <a:prstGeom prst="roundRect">
            <a:avLst>
              <a:gd name="adj" fmla="val 4959"/>
            </a:avLst>
          </a:prstGeom>
          <a:solidFill>
            <a:srgbClr val="F5F6F8"/>
          </a:solidFill>
          <a:ln w="8890">
            <a:solidFill>
              <a:srgbClr val="E4E7EC"/>
            </a:solidFill>
            <a:prstDash val="solid"/>
          </a:ln>
        </p:spPr>
      </p:sp>
      <p:sp>
        <p:nvSpPr>
          <p:cNvPr id="32" name="Shape 29"/>
          <p:cNvSpPr/>
          <p:nvPr/>
        </p:nvSpPr>
        <p:spPr>
          <a:xfrm>
            <a:off x="6309360" y="3246120"/>
            <a:ext cx="310896" cy="310896"/>
          </a:xfrm>
          <a:prstGeom prst="ellipse">
            <a:avLst/>
          </a:prstGeom>
          <a:solidFill>
            <a:srgbClr val="FFFFFF"/>
          </a:solidFill>
          <a:ln w="12700">
            <a:solidFill>
              <a:srgbClr val="7A00FF"/>
            </a:solidFill>
            <a:prstDash val="solid"/>
          </a:ln>
        </p:spPr>
      </p:sp>
      <p:sp>
        <p:nvSpPr>
          <p:cNvPr id="33" name="Text 30"/>
          <p:cNvSpPr/>
          <p:nvPr/>
        </p:nvSpPr>
        <p:spPr>
          <a:xfrm>
            <a:off x="6309360" y="3259836"/>
            <a:ext cx="310896" cy="2834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7A00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04</a:t>
            </a:r>
            <a:endParaRPr lang="en-US" sz="1200" dirty="0"/>
          </a:p>
        </p:txBody>
      </p:sp>
      <p:sp>
        <p:nvSpPr>
          <p:cNvPr id="34" name="Text 31"/>
          <p:cNvSpPr/>
          <p:nvPr/>
        </p:nvSpPr>
        <p:spPr>
          <a:xfrm>
            <a:off x="6729984" y="3255264"/>
            <a:ext cx="157276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111318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평가 금지</a:t>
            </a:r>
            <a:endParaRPr lang="en-US" sz="1800" dirty="0"/>
          </a:p>
        </p:txBody>
      </p:sp>
      <p:sp>
        <p:nvSpPr>
          <p:cNvPr id="35" name="Text 32"/>
          <p:cNvSpPr/>
          <p:nvPr/>
        </p:nvSpPr>
        <p:spPr>
          <a:xfrm>
            <a:off x="6327648" y="3639312"/>
            <a:ext cx="202996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200" dirty="0">
                <a:solidFill>
                  <a:srgbClr val="5A607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개인을 자동 진단하거나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5A607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평가하지 않습니다.</a:t>
            </a:r>
            <a:endParaRPr lang="en-US" sz="1200" dirty="0"/>
          </a:p>
        </p:txBody>
      </p:sp>
      <p:sp>
        <p:nvSpPr>
          <p:cNvPr id="36" name="Text 33"/>
          <p:cNvSpPr/>
          <p:nvPr/>
        </p:nvSpPr>
        <p:spPr>
          <a:xfrm>
            <a:off x="3621024" y="4389120"/>
            <a:ext cx="490118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00" b="1" spc="50" kern="0" dirty="0">
                <a:solidFill>
                  <a:srgbClr val="7A00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AI 제안  ≠  정답  ·  규칙 엔진 판정  ≠  개인 평가</a:t>
            </a:r>
            <a:endParaRPr lang="en-US" sz="1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12064" y="228600"/>
            <a:ext cx="21488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b="1" spc="40" kern="0" dirty="0">
                <a:solidFill>
                  <a:srgbClr val="111318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UNIQUEGOOD COMPANY</a:t>
            </a:r>
            <a:endParaRPr lang="en-US" sz="1200" dirty="0"/>
          </a:p>
        </p:txBody>
      </p:sp>
      <p:pic>
        <p:nvPicPr>
          <p:cNvPr id="3" name="Image 0" descr="/data/worktrees/ws_1376f8bb35/s_lua5g2i4/deck/assets/logo-realworl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443216" y="219456"/>
            <a:ext cx="1188720" cy="155448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512064" y="566928"/>
            <a:ext cx="8119872" cy="0"/>
          </a:xfrm>
          <a:prstGeom prst="line">
            <a:avLst/>
          </a:prstGeom>
          <a:noFill/>
          <a:ln w="10160">
            <a:solidFill>
              <a:srgbClr val="111318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512064" y="4791456"/>
            <a:ext cx="32004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00" dirty="0">
                <a:solidFill>
                  <a:srgbClr val="8B8496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「더 스카우트」 AI 기업교육 대표 프로그램</a:t>
            </a:r>
            <a:endParaRPr lang="en-US" sz="900" dirty="0"/>
          </a:p>
        </p:txBody>
      </p:sp>
      <p:sp>
        <p:nvSpPr>
          <p:cNvPr id="6" name="Text 3"/>
          <p:cNvSpPr/>
          <p:nvPr/>
        </p:nvSpPr>
        <p:spPr>
          <a:xfrm>
            <a:off x="6537960" y="4791456"/>
            <a:ext cx="15544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900" dirty="0">
                <a:solidFill>
                  <a:srgbClr val="8B8496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작품 특징</a:t>
            </a:r>
            <a:endParaRPr lang="en-US" sz="900" dirty="0"/>
          </a:p>
        </p:txBody>
      </p:sp>
      <p:sp>
        <p:nvSpPr>
          <p:cNvPr id="7" name="Text 4"/>
          <p:cNvSpPr/>
          <p:nvPr/>
        </p:nvSpPr>
        <p:spPr>
          <a:xfrm>
            <a:off x="8211312" y="4791456"/>
            <a:ext cx="420624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900" b="1" dirty="0">
                <a:solidFill>
                  <a:srgbClr val="7A00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06</a:t>
            </a:r>
            <a:endParaRPr lang="en-US" sz="900" dirty="0"/>
          </a:p>
        </p:txBody>
      </p:sp>
      <p:sp>
        <p:nvSpPr>
          <p:cNvPr id="8" name="Text 5"/>
          <p:cNvSpPr/>
          <p:nvPr/>
        </p:nvSpPr>
        <p:spPr>
          <a:xfrm>
            <a:off x="512064" y="713232"/>
            <a:ext cx="8119872" cy="1737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00" b="1" spc="30" kern="0" dirty="0">
                <a:solidFill>
                  <a:srgbClr val="7A00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SIGNATURE 01 · WATSON AI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512064" y="914400"/>
            <a:ext cx="8119872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400" b="1" dirty="0">
                <a:solidFill>
                  <a:srgbClr val="111318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최첨단 인터랙티브 AI 왓슨</a:t>
            </a:r>
            <a:endParaRPr lang="en-US" sz="3400" dirty="0"/>
          </a:p>
        </p:txBody>
      </p:sp>
      <p:sp>
        <p:nvSpPr>
          <p:cNvPr id="10" name="Text 7"/>
          <p:cNvSpPr/>
          <p:nvPr/>
        </p:nvSpPr>
        <p:spPr>
          <a:xfrm>
            <a:off x="512064" y="1344168"/>
            <a:ext cx="8119872" cy="2651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000" dirty="0">
                <a:solidFill>
                  <a:srgbClr val="5A607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참가자의 말과 진행 상황에 반응하며 작전을 함께 수행하는 진정한 파트너입니다.</a:t>
            </a:r>
            <a:endParaRPr lang="en-US" sz="2000" dirty="0"/>
          </a:p>
        </p:txBody>
      </p:sp>
      <p:pic>
        <p:nvPicPr>
          <p:cNvPr id="11" name="Image 1" descr="/data/worktrees/ws_1376f8bb35/s_lua5g2i4/assets/generated/watson-boot-matrix-v4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2064" y="1746504"/>
            <a:ext cx="3950208" cy="2221992"/>
          </a:xfrm>
          <a:prstGeom prst="rect">
            <a:avLst/>
          </a:prstGeom>
        </p:spPr>
      </p:pic>
      <p:sp>
        <p:nvSpPr>
          <p:cNvPr id="12" name="Shape 8"/>
          <p:cNvSpPr/>
          <p:nvPr/>
        </p:nvSpPr>
        <p:spPr>
          <a:xfrm>
            <a:off x="512064" y="1746504"/>
            <a:ext cx="3950208" cy="2221992"/>
          </a:xfrm>
          <a:prstGeom prst="rect">
            <a:avLst/>
          </a:prstGeom>
          <a:solidFill>
            <a:srgbClr val="FFFFFF">
              <a:alpha val="0"/>
            </a:srgbClr>
          </a:solidFill>
          <a:ln w="8890">
            <a:solidFill>
              <a:srgbClr val="E4E7EC"/>
            </a:solidFill>
            <a:prstDash val="solid"/>
          </a:ln>
        </p:spPr>
      </p:sp>
      <p:pic>
        <p:nvPicPr>
          <p:cNvPr id="13" name="Image 2" descr="/data/worktrees/ws_1376f8bb35/s_lua5g2i4/assets/generated/watson-jarvis-chat-v4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81728" y="1746504"/>
            <a:ext cx="3950208" cy="2221992"/>
          </a:xfrm>
          <a:prstGeom prst="rect">
            <a:avLst/>
          </a:prstGeom>
        </p:spPr>
      </p:pic>
      <p:sp>
        <p:nvSpPr>
          <p:cNvPr id="14" name="Shape 9"/>
          <p:cNvSpPr/>
          <p:nvPr/>
        </p:nvSpPr>
        <p:spPr>
          <a:xfrm>
            <a:off x="4681728" y="1746504"/>
            <a:ext cx="3950208" cy="2221992"/>
          </a:xfrm>
          <a:prstGeom prst="rect">
            <a:avLst/>
          </a:prstGeom>
          <a:solidFill>
            <a:srgbClr val="FFFFFF">
              <a:alpha val="0"/>
            </a:srgbClr>
          </a:solidFill>
          <a:ln w="8890">
            <a:solidFill>
              <a:srgbClr val="E4E7EC"/>
            </a:solidFill>
            <a:prstDash val="solid"/>
          </a:ln>
        </p:spPr>
      </p:sp>
      <p:sp>
        <p:nvSpPr>
          <p:cNvPr id="15" name="Text 10"/>
          <p:cNvSpPr/>
          <p:nvPr/>
        </p:nvSpPr>
        <p:spPr>
          <a:xfrm>
            <a:off x="512064" y="4069080"/>
            <a:ext cx="395020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111318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매트릭스형 접속 게이트 · 작전 채널로 진입</a:t>
            </a:r>
            <a:endParaRPr lang="en-US" sz="1200" dirty="0"/>
          </a:p>
        </p:txBody>
      </p:sp>
      <p:sp>
        <p:nvSpPr>
          <p:cNvPr id="16" name="Text 11"/>
          <p:cNvSpPr/>
          <p:nvPr/>
        </p:nvSpPr>
        <p:spPr>
          <a:xfrm>
            <a:off x="4681728" y="4069080"/>
            <a:ext cx="395020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111318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자비스풍 대화 HUD · 발견과 진행에 실시간 반응</a:t>
            </a:r>
            <a:endParaRPr lang="en-US" sz="1200" dirty="0"/>
          </a:p>
        </p:txBody>
      </p:sp>
      <p:sp>
        <p:nvSpPr>
          <p:cNvPr id="17" name="Shape 12"/>
          <p:cNvSpPr/>
          <p:nvPr/>
        </p:nvSpPr>
        <p:spPr>
          <a:xfrm>
            <a:off x="512064" y="4370832"/>
            <a:ext cx="1947672" cy="283464"/>
          </a:xfrm>
          <a:prstGeom prst="roundRect">
            <a:avLst>
              <a:gd name="adj" fmla="val 19355"/>
            </a:avLst>
          </a:prstGeom>
          <a:solidFill>
            <a:srgbClr val="F5F6F8"/>
          </a:solidFill>
          <a:ln w="8890">
            <a:solidFill>
              <a:srgbClr val="E4E7EC"/>
            </a:solidFill>
            <a:prstDash val="solid"/>
          </a:ln>
        </p:spPr>
      </p:sp>
      <p:sp>
        <p:nvSpPr>
          <p:cNvPr id="18" name="Text 13"/>
          <p:cNvSpPr/>
          <p:nvPr/>
        </p:nvSpPr>
        <p:spPr>
          <a:xfrm>
            <a:off x="585216" y="4421124"/>
            <a:ext cx="1801368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00" dirty="0">
                <a:solidFill>
                  <a:srgbClr val="5A607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접속</a:t>
            </a:r>
            <a:endParaRPr lang="en-US" sz="1200" dirty="0"/>
          </a:p>
        </p:txBody>
      </p:sp>
      <p:sp>
        <p:nvSpPr>
          <p:cNvPr id="19" name="Shape 14"/>
          <p:cNvSpPr/>
          <p:nvPr/>
        </p:nvSpPr>
        <p:spPr>
          <a:xfrm>
            <a:off x="2569464" y="4370832"/>
            <a:ext cx="1947672" cy="283464"/>
          </a:xfrm>
          <a:prstGeom prst="roundRect">
            <a:avLst>
              <a:gd name="adj" fmla="val 19355"/>
            </a:avLst>
          </a:prstGeom>
          <a:solidFill>
            <a:srgbClr val="F1E8FF"/>
          </a:solidFill>
          <a:ln w="8890">
            <a:solidFill>
              <a:srgbClr val="7A00FF"/>
            </a:solidFill>
            <a:prstDash val="solid"/>
          </a:ln>
        </p:spPr>
      </p:sp>
      <p:sp>
        <p:nvSpPr>
          <p:cNvPr id="20" name="Text 15"/>
          <p:cNvSpPr/>
          <p:nvPr/>
        </p:nvSpPr>
        <p:spPr>
          <a:xfrm>
            <a:off x="2642616" y="4421124"/>
            <a:ext cx="1801368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7A00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대화</a:t>
            </a:r>
            <a:endParaRPr lang="en-US" sz="1200" dirty="0"/>
          </a:p>
        </p:txBody>
      </p:sp>
      <p:sp>
        <p:nvSpPr>
          <p:cNvPr id="21" name="Shape 16"/>
          <p:cNvSpPr/>
          <p:nvPr/>
        </p:nvSpPr>
        <p:spPr>
          <a:xfrm>
            <a:off x="4626864" y="4370832"/>
            <a:ext cx="1947672" cy="283464"/>
          </a:xfrm>
          <a:prstGeom prst="roundRect">
            <a:avLst>
              <a:gd name="adj" fmla="val 19355"/>
            </a:avLst>
          </a:prstGeom>
          <a:solidFill>
            <a:srgbClr val="F5F6F8"/>
          </a:solidFill>
          <a:ln w="8890">
            <a:solidFill>
              <a:srgbClr val="E4E7EC"/>
            </a:solidFill>
            <a:prstDash val="solid"/>
          </a:ln>
        </p:spPr>
      </p:sp>
      <p:sp>
        <p:nvSpPr>
          <p:cNvPr id="22" name="Text 17"/>
          <p:cNvSpPr/>
          <p:nvPr/>
        </p:nvSpPr>
        <p:spPr>
          <a:xfrm>
            <a:off x="4700016" y="4421124"/>
            <a:ext cx="1801368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00" dirty="0">
                <a:solidFill>
                  <a:srgbClr val="5A607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진행</a:t>
            </a:r>
            <a:endParaRPr lang="en-US" sz="1200" dirty="0"/>
          </a:p>
        </p:txBody>
      </p:sp>
      <p:sp>
        <p:nvSpPr>
          <p:cNvPr id="23" name="Shape 18"/>
          <p:cNvSpPr/>
          <p:nvPr/>
        </p:nvSpPr>
        <p:spPr>
          <a:xfrm>
            <a:off x="6684264" y="4370832"/>
            <a:ext cx="1947672" cy="283464"/>
          </a:xfrm>
          <a:prstGeom prst="roundRect">
            <a:avLst>
              <a:gd name="adj" fmla="val 19355"/>
            </a:avLst>
          </a:prstGeom>
          <a:solidFill>
            <a:srgbClr val="F5F6F8"/>
          </a:solidFill>
          <a:ln w="8890">
            <a:solidFill>
              <a:srgbClr val="E4E7EC"/>
            </a:solidFill>
            <a:prstDash val="solid"/>
          </a:ln>
        </p:spPr>
      </p:sp>
      <p:sp>
        <p:nvSpPr>
          <p:cNvPr id="24" name="Text 19"/>
          <p:cNvSpPr/>
          <p:nvPr/>
        </p:nvSpPr>
        <p:spPr>
          <a:xfrm>
            <a:off x="6757416" y="4421124"/>
            <a:ext cx="1801368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00" dirty="0">
                <a:solidFill>
                  <a:srgbClr val="5A607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현장 대응</a:t>
            </a:r>
            <a:endParaRPr lang="en-US" sz="1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12064" y="228600"/>
            <a:ext cx="21488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b="1" spc="40" kern="0" dirty="0">
                <a:solidFill>
                  <a:srgbClr val="111318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UNIQUEGOOD COMPANY</a:t>
            </a:r>
            <a:endParaRPr lang="en-US" sz="1200" dirty="0"/>
          </a:p>
        </p:txBody>
      </p:sp>
      <p:pic>
        <p:nvPicPr>
          <p:cNvPr id="3" name="Image 0" descr="/data/worktrees/ws_1376f8bb35/s_lua5g2i4/deck/assets/logo-realworl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443216" y="219456"/>
            <a:ext cx="1188720" cy="155448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512064" y="566928"/>
            <a:ext cx="8119872" cy="0"/>
          </a:xfrm>
          <a:prstGeom prst="line">
            <a:avLst/>
          </a:prstGeom>
          <a:noFill/>
          <a:ln w="10160">
            <a:solidFill>
              <a:srgbClr val="111318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512064" y="4791456"/>
            <a:ext cx="32004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00" dirty="0">
                <a:solidFill>
                  <a:srgbClr val="8B8496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「더 스카우트」 AI 기업교육 대표 프로그램</a:t>
            </a:r>
            <a:endParaRPr lang="en-US" sz="900" dirty="0"/>
          </a:p>
        </p:txBody>
      </p:sp>
      <p:sp>
        <p:nvSpPr>
          <p:cNvPr id="6" name="Text 3"/>
          <p:cNvSpPr/>
          <p:nvPr/>
        </p:nvSpPr>
        <p:spPr>
          <a:xfrm>
            <a:off x="6537960" y="4791456"/>
            <a:ext cx="15544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900" dirty="0">
                <a:solidFill>
                  <a:srgbClr val="8B8496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작품 특징</a:t>
            </a:r>
            <a:endParaRPr lang="en-US" sz="900" dirty="0"/>
          </a:p>
        </p:txBody>
      </p:sp>
      <p:sp>
        <p:nvSpPr>
          <p:cNvPr id="7" name="Text 4"/>
          <p:cNvSpPr/>
          <p:nvPr/>
        </p:nvSpPr>
        <p:spPr>
          <a:xfrm>
            <a:off x="8211312" y="4791456"/>
            <a:ext cx="420624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900" b="1" dirty="0">
                <a:solidFill>
                  <a:srgbClr val="7A00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07</a:t>
            </a:r>
            <a:endParaRPr lang="en-US" sz="900" dirty="0"/>
          </a:p>
        </p:txBody>
      </p:sp>
      <p:sp>
        <p:nvSpPr>
          <p:cNvPr id="8" name="Text 5"/>
          <p:cNvSpPr/>
          <p:nvPr/>
        </p:nvSpPr>
        <p:spPr>
          <a:xfrm>
            <a:off x="512064" y="713232"/>
            <a:ext cx="8119872" cy="1737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00" b="1" spc="30" kern="0" dirty="0">
                <a:solidFill>
                  <a:srgbClr val="7A00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SIGNATURE 02 · IMMERSIVE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512064" y="914400"/>
            <a:ext cx="8119872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400" b="1" dirty="0">
                <a:solidFill>
                  <a:srgbClr val="111318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현실 공간을 플레이로 바꾸는 실감기술</a:t>
            </a:r>
            <a:endParaRPr lang="en-US" sz="3400" dirty="0"/>
          </a:p>
        </p:txBody>
      </p:sp>
      <p:sp>
        <p:nvSpPr>
          <p:cNvPr id="10" name="Text 7"/>
          <p:cNvSpPr/>
          <p:nvPr/>
        </p:nvSpPr>
        <p:spPr>
          <a:xfrm>
            <a:off x="512064" y="1344168"/>
            <a:ext cx="8119872" cy="2651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000" dirty="0">
                <a:solidFill>
                  <a:srgbClr val="5A607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장소에 이미 있는 표식·동선·건축·자연이 게임의 단서와 장면이 됩니다.</a:t>
            </a:r>
            <a:endParaRPr lang="en-US" sz="2000" dirty="0"/>
          </a:p>
        </p:txBody>
      </p:sp>
      <p:sp>
        <p:nvSpPr>
          <p:cNvPr id="11" name="Shape 8"/>
          <p:cNvSpPr/>
          <p:nvPr/>
        </p:nvSpPr>
        <p:spPr>
          <a:xfrm>
            <a:off x="512064" y="1901952"/>
            <a:ext cx="1920240" cy="2240280"/>
          </a:xfrm>
          <a:prstGeom prst="roundRect">
            <a:avLst>
              <a:gd name="adj" fmla="val 2857"/>
            </a:avLst>
          </a:prstGeom>
          <a:solidFill>
            <a:srgbClr val="F5F6F8"/>
          </a:solidFill>
          <a:ln w="8890">
            <a:solidFill>
              <a:srgbClr val="E4E7EC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1106424" y="2139696"/>
            <a:ext cx="731520" cy="731520"/>
          </a:xfrm>
          <a:prstGeom prst="ellipse">
            <a:avLst/>
          </a:prstGeom>
          <a:solidFill>
            <a:srgbClr val="FFFFFF"/>
          </a:solidFill>
          <a:ln w="13970">
            <a:solidFill>
              <a:srgbClr val="7A00FF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1042416" y="2359152"/>
            <a:ext cx="859536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7A00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AR</a:t>
            </a:r>
            <a:endParaRPr lang="en-US" sz="1300" dirty="0"/>
          </a:p>
        </p:txBody>
      </p:sp>
      <p:sp>
        <p:nvSpPr>
          <p:cNvPr id="14" name="Text 11"/>
          <p:cNvSpPr/>
          <p:nvPr/>
        </p:nvSpPr>
        <p:spPr>
          <a:xfrm>
            <a:off x="658368" y="2999232"/>
            <a:ext cx="162763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111318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숨은 정보층</a:t>
            </a:r>
            <a:endParaRPr lang="en-US" sz="1800" dirty="0"/>
          </a:p>
        </p:txBody>
      </p:sp>
      <p:sp>
        <p:nvSpPr>
          <p:cNvPr id="15" name="Text 12"/>
          <p:cNvSpPr/>
          <p:nvPr/>
        </p:nvSpPr>
        <p:spPr>
          <a:xfrm>
            <a:off x="676656" y="3374136"/>
            <a:ext cx="1591056" cy="63093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buNone/>
            </a:pPr>
            <a:r>
              <a:rPr lang="en-US" sz="1200" dirty="0">
                <a:solidFill>
                  <a:srgbClr val="5A607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현실 표식 위에</a:t>
            </a:r>
            <a:endParaRPr lang="en-US" sz="1200" dirty="0"/>
          </a:p>
          <a:p>
            <a:pPr algn="ctr" indent="0" marL="0">
              <a:buNone/>
            </a:pPr>
            <a:r>
              <a:rPr lang="en-US" sz="1200" dirty="0">
                <a:solidFill>
                  <a:srgbClr val="5A607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새로운 장면을</a:t>
            </a:r>
            <a:endParaRPr lang="en-US" sz="1200" dirty="0"/>
          </a:p>
          <a:p>
            <a:pPr algn="ctr" indent="0" marL="0">
              <a:buNone/>
            </a:pPr>
            <a:r>
              <a:rPr lang="en-US" sz="1200" dirty="0">
                <a:solidFill>
                  <a:srgbClr val="5A607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엽니다.</a:t>
            </a:r>
            <a:endParaRPr lang="en-US" sz="1200" dirty="0"/>
          </a:p>
        </p:txBody>
      </p:sp>
      <p:sp>
        <p:nvSpPr>
          <p:cNvPr id="16" name="Shape 13"/>
          <p:cNvSpPr/>
          <p:nvPr/>
        </p:nvSpPr>
        <p:spPr>
          <a:xfrm>
            <a:off x="2596896" y="1901952"/>
            <a:ext cx="1920240" cy="2240280"/>
          </a:xfrm>
          <a:prstGeom prst="roundRect">
            <a:avLst>
              <a:gd name="adj" fmla="val 2857"/>
            </a:avLst>
          </a:prstGeom>
          <a:solidFill>
            <a:srgbClr val="FAF6FF"/>
          </a:solidFill>
          <a:ln w="8890">
            <a:solidFill>
              <a:srgbClr val="7A00FF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3191256" y="2139696"/>
            <a:ext cx="731520" cy="731520"/>
          </a:xfrm>
          <a:prstGeom prst="ellipse">
            <a:avLst/>
          </a:prstGeom>
          <a:solidFill>
            <a:srgbClr val="FFFFFF"/>
          </a:solidFill>
          <a:ln w="13970">
            <a:solidFill>
              <a:srgbClr val="7A00FF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3127248" y="2359152"/>
            <a:ext cx="859536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7A00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GPS</a:t>
            </a:r>
            <a:endParaRPr lang="en-US" sz="1300" dirty="0"/>
          </a:p>
        </p:txBody>
      </p:sp>
      <p:sp>
        <p:nvSpPr>
          <p:cNvPr id="19" name="Text 16"/>
          <p:cNvSpPr/>
          <p:nvPr/>
        </p:nvSpPr>
        <p:spPr>
          <a:xfrm>
            <a:off x="2743200" y="2999232"/>
            <a:ext cx="162763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111318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이동과 도착</a:t>
            </a:r>
            <a:endParaRPr lang="en-US" sz="1800" dirty="0"/>
          </a:p>
        </p:txBody>
      </p:sp>
      <p:sp>
        <p:nvSpPr>
          <p:cNvPr id="20" name="Text 17"/>
          <p:cNvSpPr/>
          <p:nvPr/>
        </p:nvSpPr>
        <p:spPr>
          <a:xfrm>
            <a:off x="2761488" y="3374136"/>
            <a:ext cx="1591056" cy="63093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buNone/>
            </a:pPr>
            <a:r>
              <a:rPr lang="en-US" sz="1200" dirty="0">
                <a:solidFill>
                  <a:srgbClr val="5A607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위치와 동선을</a:t>
            </a:r>
            <a:endParaRPr lang="en-US" sz="1200" dirty="0"/>
          </a:p>
          <a:p>
            <a:pPr algn="ctr" indent="0" marL="0">
              <a:buNone/>
            </a:pPr>
            <a:r>
              <a:rPr lang="en-US" sz="1200" dirty="0">
                <a:solidFill>
                  <a:srgbClr val="5A607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미션의 흐름으로</a:t>
            </a:r>
            <a:endParaRPr lang="en-US" sz="1200" dirty="0"/>
          </a:p>
          <a:p>
            <a:pPr algn="ctr" indent="0" marL="0">
              <a:buNone/>
            </a:pPr>
            <a:r>
              <a:rPr lang="en-US" sz="1200" dirty="0">
                <a:solidFill>
                  <a:srgbClr val="5A607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만듭니다.</a:t>
            </a:r>
            <a:endParaRPr lang="en-US" sz="1200" dirty="0"/>
          </a:p>
        </p:txBody>
      </p:sp>
      <p:sp>
        <p:nvSpPr>
          <p:cNvPr id="21" name="Shape 18"/>
          <p:cNvSpPr/>
          <p:nvPr/>
        </p:nvSpPr>
        <p:spPr>
          <a:xfrm>
            <a:off x="4681728" y="1901952"/>
            <a:ext cx="1920240" cy="2240280"/>
          </a:xfrm>
          <a:prstGeom prst="roundRect">
            <a:avLst>
              <a:gd name="adj" fmla="val 2857"/>
            </a:avLst>
          </a:prstGeom>
          <a:solidFill>
            <a:srgbClr val="F5F6F8"/>
          </a:solidFill>
          <a:ln w="8890">
            <a:solidFill>
              <a:srgbClr val="E4E7EC"/>
            </a:solidFill>
            <a:prstDash val="solid"/>
          </a:ln>
        </p:spPr>
      </p:sp>
      <p:sp>
        <p:nvSpPr>
          <p:cNvPr id="22" name="Shape 19"/>
          <p:cNvSpPr/>
          <p:nvPr/>
        </p:nvSpPr>
        <p:spPr>
          <a:xfrm>
            <a:off x="5276088" y="2139696"/>
            <a:ext cx="731520" cy="731520"/>
          </a:xfrm>
          <a:prstGeom prst="ellipse">
            <a:avLst/>
          </a:prstGeom>
          <a:solidFill>
            <a:srgbClr val="FFFFFF"/>
          </a:solidFill>
          <a:ln w="13970">
            <a:solidFill>
              <a:srgbClr val="7A00FF"/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5212080" y="2359152"/>
            <a:ext cx="859536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7A00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NFC · QR</a:t>
            </a:r>
            <a:endParaRPr lang="en-US" sz="1300" dirty="0"/>
          </a:p>
        </p:txBody>
      </p:sp>
      <p:sp>
        <p:nvSpPr>
          <p:cNvPr id="24" name="Text 21"/>
          <p:cNvSpPr/>
          <p:nvPr/>
        </p:nvSpPr>
        <p:spPr>
          <a:xfrm>
            <a:off x="4828032" y="2999232"/>
            <a:ext cx="162763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111318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즉시 연결</a:t>
            </a:r>
            <a:endParaRPr lang="en-US" sz="1800" dirty="0"/>
          </a:p>
        </p:txBody>
      </p:sp>
      <p:sp>
        <p:nvSpPr>
          <p:cNvPr id="25" name="Text 22"/>
          <p:cNvSpPr/>
          <p:nvPr/>
        </p:nvSpPr>
        <p:spPr>
          <a:xfrm>
            <a:off x="4846320" y="3374136"/>
            <a:ext cx="1591056" cy="63093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buNone/>
            </a:pPr>
            <a:r>
              <a:rPr lang="en-US" sz="1200" dirty="0">
                <a:solidFill>
                  <a:srgbClr val="5A607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물리 단서와 디지털</a:t>
            </a:r>
            <a:endParaRPr lang="en-US" sz="1200" dirty="0"/>
          </a:p>
          <a:p>
            <a:pPr algn="ctr" indent="0" marL="0">
              <a:buNone/>
            </a:pPr>
            <a:r>
              <a:rPr lang="en-US" sz="1200" dirty="0">
                <a:solidFill>
                  <a:srgbClr val="5A607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미션을 연결합니다.</a:t>
            </a:r>
            <a:endParaRPr lang="en-US" sz="1200" dirty="0"/>
          </a:p>
        </p:txBody>
      </p:sp>
      <p:sp>
        <p:nvSpPr>
          <p:cNvPr id="26" name="Shape 23"/>
          <p:cNvSpPr/>
          <p:nvPr/>
        </p:nvSpPr>
        <p:spPr>
          <a:xfrm>
            <a:off x="6766560" y="1901952"/>
            <a:ext cx="1920240" cy="2240280"/>
          </a:xfrm>
          <a:prstGeom prst="roundRect">
            <a:avLst>
              <a:gd name="adj" fmla="val 2857"/>
            </a:avLst>
          </a:prstGeom>
          <a:solidFill>
            <a:srgbClr val="F5F6F8"/>
          </a:solidFill>
          <a:ln w="8890">
            <a:solidFill>
              <a:srgbClr val="E4E7EC"/>
            </a:solidFill>
            <a:prstDash val="solid"/>
          </a:ln>
        </p:spPr>
      </p:sp>
      <p:sp>
        <p:nvSpPr>
          <p:cNvPr id="27" name="Shape 24"/>
          <p:cNvSpPr/>
          <p:nvPr/>
        </p:nvSpPr>
        <p:spPr>
          <a:xfrm>
            <a:off x="7360920" y="2139696"/>
            <a:ext cx="731520" cy="731520"/>
          </a:xfrm>
          <a:prstGeom prst="ellipse">
            <a:avLst/>
          </a:prstGeom>
          <a:solidFill>
            <a:srgbClr val="FFFFFF"/>
          </a:solidFill>
          <a:ln w="13970">
            <a:solidFill>
              <a:srgbClr val="7A00FF"/>
            </a:solidFill>
            <a:prstDash val="solid"/>
          </a:ln>
        </p:spPr>
      </p:sp>
      <p:sp>
        <p:nvSpPr>
          <p:cNvPr id="28" name="Text 25"/>
          <p:cNvSpPr/>
          <p:nvPr/>
        </p:nvSpPr>
        <p:spPr>
          <a:xfrm>
            <a:off x="7296912" y="2359152"/>
            <a:ext cx="859536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7A00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공간 관찰</a:t>
            </a:r>
            <a:endParaRPr lang="en-US" sz="1300" dirty="0"/>
          </a:p>
        </p:txBody>
      </p:sp>
      <p:sp>
        <p:nvSpPr>
          <p:cNvPr id="29" name="Text 26"/>
          <p:cNvSpPr/>
          <p:nvPr/>
        </p:nvSpPr>
        <p:spPr>
          <a:xfrm>
            <a:off x="6912864" y="2999232"/>
            <a:ext cx="162763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111318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장소 고유성</a:t>
            </a:r>
            <a:endParaRPr lang="en-US" sz="1800" dirty="0"/>
          </a:p>
        </p:txBody>
      </p:sp>
      <p:sp>
        <p:nvSpPr>
          <p:cNvPr id="30" name="Text 27"/>
          <p:cNvSpPr/>
          <p:nvPr/>
        </p:nvSpPr>
        <p:spPr>
          <a:xfrm>
            <a:off x="6931152" y="3374136"/>
            <a:ext cx="1591056" cy="63093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buNone/>
            </a:pPr>
            <a:r>
              <a:rPr lang="en-US" sz="1200" dirty="0">
                <a:solidFill>
                  <a:srgbClr val="5A607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건축·빛·표지·자연을</a:t>
            </a:r>
            <a:endParaRPr lang="en-US" sz="1200" dirty="0"/>
          </a:p>
          <a:p>
            <a:pPr algn="ctr" indent="0" marL="0">
              <a:buNone/>
            </a:pPr>
            <a:r>
              <a:rPr lang="en-US" sz="1200" dirty="0">
                <a:solidFill>
                  <a:srgbClr val="5A607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발견의 재료로</a:t>
            </a:r>
            <a:endParaRPr lang="en-US" sz="1200" dirty="0"/>
          </a:p>
          <a:p>
            <a:pPr algn="ctr" indent="0" marL="0">
              <a:buNone/>
            </a:pPr>
            <a:r>
              <a:rPr lang="en-US" sz="1200" dirty="0">
                <a:solidFill>
                  <a:srgbClr val="5A607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씁니다.</a:t>
            </a:r>
            <a:endParaRPr lang="en-US" sz="1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12064" y="228600"/>
            <a:ext cx="21488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b="1" spc="40" kern="0" dirty="0">
                <a:solidFill>
                  <a:srgbClr val="111318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UNIQUEGOOD COMPANY</a:t>
            </a:r>
            <a:endParaRPr lang="en-US" sz="1200" dirty="0"/>
          </a:p>
        </p:txBody>
      </p:sp>
      <p:pic>
        <p:nvPicPr>
          <p:cNvPr id="3" name="Image 0" descr="/data/worktrees/ws_1376f8bb35/s_lua5g2i4/deck/assets/logo-realworl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443216" y="219456"/>
            <a:ext cx="1188720" cy="155448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512064" y="566928"/>
            <a:ext cx="8119872" cy="0"/>
          </a:xfrm>
          <a:prstGeom prst="line">
            <a:avLst/>
          </a:prstGeom>
          <a:noFill/>
          <a:ln w="10160">
            <a:solidFill>
              <a:srgbClr val="111318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512064" y="4791456"/>
            <a:ext cx="32004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00" dirty="0">
                <a:solidFill>
                  <a:srgbClr val="8B8496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「더 스카우트」 AI 기업교육 대표 프로그램</a:t>
            </a:r>
            <a:endParaRPr lang="en-US" sz="900" dirty="0"/>
          </a:p>
        </p:txBody>
      </p:sp>
      <p:sp>
        <p:nvSpPr>
          <p:cNvPr id="6" name="Text 3"/>
          <p:cNvSpPr/>
          <p:nvPr/>
        </p:nvSpPr>
        <p:spPr>
          <a:xfrm>
            <a:off x="6537960" y="4791456"/>
            <a:ext cx="15544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900" dirty="0">
                <a:solidFill>
                  <a:srgbClr val="8B8496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작품 특징</a:t>
            </a:r>
            <a:endParaRPr lang="en-US" sz="900" dirty="0"/>
          </a:p>
        </p:txBody>
      </p:sp>
      <p:sp>
        <p:nvSpPr>
          <p:cNvPr id="7" name="Text 4"/>
          <p:cNvSpPr/>
          <p:nvPr/>
        </p:nvSpPr>
        <p:spPr>
          <a:xfrm>
            <a:off x="8211312" y="4791456"/>
            <a:ext cx="420624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900" b="1" dirty="0">
                <a:solidFill>
                  <a:srgbClr val="7A00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08</a:t>
            </a:r>
            <a:endParaRPr lang="en-US" sz="900" dirty="0"/>
          </a:p>
        </p:txBody>
      </p:sp>
      <p:sp>
        <p:nvSpPr>
          <p:cNvPr id="8" name="Text 5"/>
          <p:cNvSpPr/>
          <p:nvPr/>
        </p:nvSpPr>
        <p:spPr>
          <a:xfrm>
            <a:off x="512064" y="713232"/>
            <a:ext cx="8119872" cy="1737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00" b="1" spc="30" kern="0" dirty="0">
                <a:solidFill>
                  <a:srgbClr val="7A00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SIGNATURE 03 · MOBILE INTERACTION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512064" y="914400"/>
            <a:ext cx="8119872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400" b="1" dirty="0">
                <a:solidFill>
                  <a:srgbClr val="111318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모든 행동이 이어지는 모바일 작전 화면</a:t>
            </a:r>
            <a:endParaRPr lang="en-US" sz="3400" dirty="0"/>
          </a:p>
        </p:txBody>
      </p:sp>
      <p:sp>
        <p:nvSpPr>
          <p:cNvPr id="10" name="Text 7"/>
          <p:cNvSpPr/>
          <p:nvPr/>
        </p:nvSpPr>
        <p:spPr>
          <a:xfrm>
            <a:off x="512064" y="1344168"/>
            <a:ext cx="8119872" cy="2651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000" dirty="0">
                <a:solidFill>
                  <a:srgbClr val="5A607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한 화면이 다음 행동을 명확히 안내하고 현실과 이야기를 끊김 없이 연결합니다.</a:t>
            </a:r>
            <a:endParaRPr lang="en-US" sz="2000" dirty="0"/>
          </a:p>
        </p:txBody>
      </p:sp>
      <p:sp>
        <p:nvSpPr>
          <p:cNvPr id="11" name="Shape 8"/>
          <p:cNvSpPr/>
          <p:nvPr/>
        </p:nvSpPr>
        <p:spPr>
          <a:xfrm>
            <a:off x="603504" y="1828800"/>
            <a:ext cx="2505456" cy="2724912"/>
          </a:xfrm>
          <a:prstGeom prst="roundRect">
            <a:avLst>
              <a:gd name="adj" fmla="val 4380"/>
            </a:avLst>
          </a:prstGeom>
          <a:solidFill>
            <a:srgbClr val="FFFFFF"/>
          </a:solidFill>
          <a:ln w="8890">
            <a:solidFill>
              <a:srgbClr val="111318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694944" y="1938528"/>
            <a:ext cx="2322576" cy="2505456"/>
          </a:xfrm>
          <a:prstGeom prst="roundRect">
            <a:avLst>
              <a:gd name="adj" fmla="val 3150"/>
            </a:avLst>
          </a:prstGeom>
          <a:solidFill>
            <a:srgbClr val="FAF8FF"/>
          </a:solidFill>
          <a:ln w="8890">
            <a:solidFill>
              <a:srgbClr val="E4E7EC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1530523" y="1892808"/>
            <a:ext cx="651419" cy="82296"/>
          </a:xfrm>
          <a:prstGeom prst="roundRect">
            <a:avLst>
              <a:gd name="adj" fmla="val 66667"/>
            </a:avLst>
          </a:prstGeom>
          <a:solidFill>
            <a:srgbClr val="111318"/>
          </a:solidFill>
          <a:ln w="8890">
            <a:solidFill>
              <a:srgbClr val="111318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786384" y="2084832"/>
            <a:ext cx="2139696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00" b="1" dirty="0">
                <a:solidFill>
                  <a:srgbClr val="8B8496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현재 목표</a:t>
            </a:r>
            <a:endParaRPr lang="en-US" sz="900" dirty="0"/>
          </a:p>
        </p:txBody>
      </p:sp>
      <p:sp>
        <p:nvSpPr>
          <p:cNvPr id="15" name="Shape 12"/>
          <p:cNvSpPr/>
          <p:nvPr/>
        </p:nvSpPr>
        <p:spPr>
          <a:xfrm>
            <a:off x="786384" y="2313432"/>
            <a:ext cx="2139696" cy="457200"/>
          </a:xfrm>
          <a:prstGeom prst="roundRect">
            <a:avLst>
              <a:gd name="adj" fmla="val 12000"/>
            </a:avLst>
          </a:prstGeom>
          <a:solidFill>
            <a:srgbClr val="F1E8FF"/>
          </a:solidFill>
          <a:ln w="8890">
            <a:solidFill>
              <a:srgbClr val="7A00FF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896112" y="2432304"/>
            <a:ext cx="19202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111318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빛의 고정점을 찾으세요</a:t>
            </a:r>
            <a:endParaRPr lang="en-US" sz="1200" dirty="0"/>
          </a:p>
        </p:txBody>
      </p:sp>
      <p:sp>
        <p:nvSpPr>
          <p:cNvPr id="17" name="Shape 14"/>
          <p:cNvSpPr/>
          <p:nvPr/>
        </p:nvSpPr>
        <p:spPr>
          <a:xfrm>
            <a:off x="896112" y="3044952"/>
            <a:ext cx="1920240" cy="0"/>
          </a:xfrm>
          <a:prstGeom prst="line">
            <a:avLst/>
          </a:prstGeom>
          <a:noFill/>
          <a:ln w="12700">
            <a:solidFill>
              <a:srgbClr val="E4E7EC"/>
            </a:solidFill>
            <a:prstDash val="solid"/>
          </a:ln>
        </p:spPr>
      </p:sp>
      <p:sp>
        <p:nvSpPr>
          <p:cNvPr id="18" name="Shape 15"/>
          <p:cNvSpPr/>
          <p:nvPr/>
        </p:nvSpPr>
        <p:spPr>
          <a:xfrm>
            <a:off x="896112" y="2962656"/>
            <a:ext cx="164592" cy="164592"/>
          </a:xfrm>
          <a:prstGeom prst="ellipse">
            <a:avLst/>
          </a:prstGeom>
          <a:solidFill>
            <a:srgbClr val="7A00FF"/>
          </a:solidFill>
          <a:ln w="10160">
            <a:solidFill>
              <a:srgbClr val="7A00FF"/>
            </a:solidFill>
            <a:prstDash val="solid"/>
          </a:ln>
        </p:spPr>
      </p:sp>
      <p:sp>
        <p:nvSpPr>
          <p:cNvPr id="19" name="Shape 16"/>
          <p:cNvSpPr/>
          <p:nvPr/>
        </p:nvSpPr>
        <p:spPr>
          <a:xfrm>
            <a:off x="1280160" y="2962656"/>
            <a:ext cx="164592" cy="164592"/>
          </a:xfrm>
          <a:prstGeom prst="ellipse">
            <a:avLst/>
          </a:prstGeom>
          <a:solidFill>
            <a:srgbClr val="7A00FF"/>
          </a:solidFill>
          <a:ln w="10160">
            <a:solidFill>
              <a:srgbClr val="7A00FF"/>
            </a:solidFill>
            <a:prstDash val="solid"/>
          </a:ln>
        </p:spPr>
      </p:sp>
      <p:sp>
        <p:nvSpPr>
          <p:cNvPr id="20" name="Shape 17"/>
          <p:cNvSpPr/>
          <p:nvPr/>
        </p:nvSpPr>
        <p:spPr>
          <a:xfrm>
            <a:off x="1664208" y="2962656"/>
            <a:ext cx="164592" cy="164592"/>
          </a:xfrm>
          <a:prstGeom prst="ellipse">
            <a:avLst/>
          </a:prstGeom>
          <a:solidFill>
            <a:srgbClr val="7A00FF"/>
          </a:solidFill>
          <a:ln w="10160">
            <a:solidFill>
              <a:srgbClr val="7A00FF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2048256" y="2962656"/>
            <a:ext cx="164592" cy="164592"/>
          </a:xfrm>
          <a:prstGeom prst="ellipse">
            <a:avLst/>
          </a:prstGeom>
          <a:solidFill>
            <a:srgbClr val="FFFFFF"/>
          </a:solidFill>
          <a:ln w="10160">
            <a:solidFill>
              <a:srgbClr val="E4E7EC"/>
            </a:solidFill>
            <a:prstDash val="solid"/>
          </a:ln>
        </p:spPr>
      </p:sp>
      <p:sp>
        <p:nvSpPr>
          <p:cNvPr id="22" name="Shape 19"/>
          <p:cNvSpPr/>
          <p:nvPr/>
        </p:nvSpPr>
        <p:spPr>
          <a:xfrm>
            <a:off x="2432304" y="2962656"/>
            <a:ext cx="164592" cy="164592"/>
          </a:xfrm>
          <a:prstGeom prst="ellipse">
            <a:avLst/>
          </a:prstGeom>
          <a:solidFill>
            <a:srgbClr val="FFFFFF"/>
          </a:solidFill>
          <a:ln w="10160">
            <a:solidFill>
              <a:srgbClr val="E4E7EC"/>
            </a:solidFill>
            <a:prstDash val="solid"/>
          </a:ln>
        </p:spPr>
      </p:sp>
      <p:sp>
        <p:nvSpPr>
          <p:cNvPr id="23" name="Shape 20"/>
          <p:cNvSpPr/>
          <p:nvPr/>
        </p:nvSpPr>
        <p:spPr>
          <a:xfrm>
            <a:off x="786384" y="3319272"/>
            <a:ext cx="2139696" cy="713232"/>
          </a:xfrm>
          <a:prstGeom prst="roundRect">
            <a:avLst>
              <a:gd name="adj" fmla="val 7692"/>
            </a:avLst>
          </a:prstGeom>
          <a:solidFill>
            <a:srgbClr val="F1E8FF"/>
          </a:solidFill>
          <a:ln w="8890">
            <a:solidFill>
              <a:srgbClr val="7A00FF"/>
            </a:solidFill>
            <a:prstDash val="solid"/>
          </a:ln>
        </p:spPr>
      </p:sp>
      <p:sp>
        <p:nvSpPr>
          <p:cNvPr id="24" name="Text 21"/>
          <p:cNvSpPr/>
          <p:nvPr/>
        </p:nvSpPr>
        <p:spPr>
          <a:xfrm>
            <a:off x="905256" y="3410712"/>
            <a:ext cx="190195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00" b="1" dirty="0">
                <a:solidFill>
                  <a:srgbClr val="7A00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왓슨</a:t>
            </a:r>
            <a:endParaRPr lang="en-US" sz="900" dirty="0"/>
          </a:p>
        </p:txBody>
      </p:sp>
      <p:sp>
        <p:nvSpPr>
          <p:cNvPr id="25" name="Text 22"/>
          <p:cNvSpPr/>
          <p:nvPr/>
        </p:nvSpPr>
        <p:spPr>
          <a:xfrm>
            <a:off x="905256" y="3584448"/>
            <a:ext cx="190195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200" dirty="0">
                <a:solidFill>
                  <a:srgbClr val="111318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세 지점 중 계속 빛나는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111318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곳을 알려 주세요.</a:t>
            </a:r>
            <a:endParaRPr lang="en-US" sz="1200" dirty="0"/>
          </a:p>
        </p:txBody>
      </p:sp>
      <p:sp>
        <p:nvSpPr>
          <p:cNvPr id="26" name="Shape 23"/>
          <p:cNvSpPr/>
          <p:nvPr/>
        </p:nvSpPr>
        <p:spPr>
          <a:xfrm>
            <a:off x="3456432" y="1847088"/>
            <a:ext cx="2441448" cy="694944"/>
          </a:xfrm>
          <a:prstGeom prst="roundRect">
            <a:avLst>
              <a:gd name="adj" fmla="val 7895"/>
            </a:avLst>
          </a:prstGeom>
          <a:solidFill>
            <a:srgbClr val="F5F6F8"/>
          </a:solidFill>
          <a:ln w="8890">
            <a:solidFill>
              <a:srgbClr val="E4E7EC"/>
            </a:solidFill>
            <a:prstDash val="solid"/>
          </a:ln>
        </p:spPr>
      </p:sp>
      <p:sp>
        <p:nvSpPr>
          <p:cNvPr id="27" name="Text 24"/>
          <p:cNvSpPr/>
          <p:nvPr/>
        </p:nvSpPr>
        <p:spPr>
          <a:xfrm>
            <a:off x="3584448" y="1984248"/>
            <a:ext cx="32918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00" b="1" dirty="0">
                <a:solidFill>
                  <a:srgbClr val="7A00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01</a:t>
            </a:r>
            <a:endParaRPr lang="en-US" sz="1000" dirty="0"/>
          </a:p>
        </p:txBody>
      </p:sp>
      <p:sp>
        <p:nvSpPr>
          <p:cNvPr id="28" name="Text 25"/>
          <p:cNvSpPr/>
          <p:nvPr/>
        </p:nvSpPr>
        <p:spPr>
          <a:xfrm>
            <a:off x="3977640" y="1956816"/>
            <a:ext cx="1700784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111318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현재 목표</a:t>
            </a:r>
            <a:endParaRPr lang="en-US" sz="1600" dirty="0"/>
          </a:p>
        </p:txBody>
      </p:sp>
      <p:sp>
        <p:nvSpPr>
          <p:cNvPr id="29" name="Text 26"/>
          <p:cNvSpPr/>
          <p:nvPr/>
        </p:nvSpPr>
        <p:spPr>
          <a:xfrm>
            <a:off x="3977640" y="2240280"/>
            <a:ext cx="171907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00" dirty="0">
                <a:solidFill>
                  <a:srgbClr val="5A607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지금 할 행동 하나를 명확하게</a:t>
            </a:r>
            <a:endParaRPr lang="en-US" sz="1000" dirty="0"/>
          </a:p>
        </p:txBody>
      </p:sp>
      <p:sp>
        <p:nvSpPr>
          <p:cNvPr id="30" name="Shape 27"/>
          <p:cNvSpPr/>
          <p:nvPr/>
        </p:nvSpPr>
        <p:spPr>
          <a:xfrm>
            <a:off x="6071616" y="1847088"/>
            <a:ext cx="2441448" cy="694944"/>
          </a:xfrm>
          <a:prstGeom prst="roundRect">
            <a:avLst>
              <a:gd name="adj" fmla="val 7895"/>
            </a:avLst>
          </a:prstGeom>
          <a:solidFill>
            <a:srgbClr val="F5F6F8"/>
          </a:solidFill>
          <a:ln w="8890">
            <a:solidFill>
              <a:srgbClr val="E4E7EC"/>
            </a:solidFill>
            <a:prstDash val="solid"/>
          </a:ln>
        </p:spPr>
      </p:sp>
      <p:sp>
        <p:nvSpPr>
          <p:cNvPr id="31" name="Text 28"/>
          <p:cNvSpPr/>
          <p:nvPr/>
        </p:nvSpPr>
        <p:spPr>
          <a:xfrm>
            <a:off x="6199632" y="1984248"/>
            <a:ext cx="32918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00" b="1" dirty="0">
                <a:solidFill>
                  <a:srgbClr val="7A00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02</a:t>
            </a:r>
            <a:endParaRPr lang="en-US" sz="1000" dirty="0"/>
          </a:p>
        </p:txBody>
      </p:sp>
      <p:sp>
        <p:nvSpPr>
          <p:cNvPr id="32" name="Text 29"/>
          <p:cNvSpPr/>
          <p:nvPr/>
        </p:nvSpPr>
        <p:spPr>
          <a:xfrm>
            <a:off x="6592824" y="1956816"/>
            <a:ext cx="1700784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111318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진행 레일</a:t>
            </a:r>
            <a:endParaRPr lang="en-US" sz="1600" dirty="0"/>
          </a:p>
        </p:txBody>
      </p:sp>
      <p:sp>
        <p:nvSpPr>
          <p:cNvPr id="33" name="Text 30"/>
          <p:cNvSpPr/>
          <p:nvPr/>
        </p:nvSpPr>
        <p:spPr>
          <a:xfrm>
            <a:off x="6592824" y="2240280"/>
            <a:ext cx="171907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00" dirty="0">
                <a:solidFill>
                  <a:srgbClr val="5A607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전체 여정과 현재 위치를 한눈에</a:t>
            </a:r>
            <a:endParaRPr lang="en-US" sz="1000" dirty="0"/>
          </a:p>
        </p:txBody>
      </p:sp>
      <p:sp>
        <p:nvSpPr>
          <p:cNvPr id="34" name="Shape 31"/>
          <p:cNvSpPr/>
          <p:nvPr/>
        </p:nvSpPr>
        <p:spPr>
          <a:xfrm>
            <a:off x="3456432" y="2670048"/>
            <a:ext cx="2441448" cy="694944"/>
          </a:xfrm>
          <a:prstGeom prst="roundRect">
            <a:avLst>
              <a:gd name="adj" fmla="val 7895"/>
            </a:avLst>
          </a:prstGeom>
          <a:solidFill>
            <a:srgbClr val="F5F6F8"/>
          </a:solidFill>
          <a:ln w="8890">
            <a:solidFill>
              <a:srgbClr val="E4E7EC"/>
            </a:solidFill>
            <a:prstDash val="solid"/>
          </a:ln>
        </p:spPr>
      </p:sp>
      <p:sp>
        <p:nvSpPr>
          <p:cNvPr id="35" name="Text 32"/>
          <p:cNvSpPr/>
          <p:nvPr/>
        </p:nvSpPr>
        <p:spPr>
          <a:xfrm>
            <a:off x="3584448" y="2807208"/>
            <a:ext cx="32918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00" b="1" dirty="0">
                <a:solidFill>
                  <a:srgbClr val="7A00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03</a:t>
            </a:r>
            <a:endParaRPr lang="en-US" sz="1000" dirty="0"/>
          </a:p>
        </p:txBody>
      </p:sp>
      <p:sp>
        <p:nvSpPr>
          <p:cNvPr id="36" name="Text 33"/>
          <p:cNvSpPr/>
          <p:nvPr/>
        </p:nvSpPr>
        <p:spPr>
          <a:xfrm>
            <a:off x="3977640" y="2779776"/>
            <a:ext cx="1700784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111318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현장 단서</a:t>
            </a:r>
            <a:endParaRPr lang="en-US" sz="1600" dirty="0"/>
          </a:p>
        </p:txBody>
      </p:sp>
      <p:sp>
        <p:nvSpPr>
          <p:cNvPr id="37" name="Text 34"/>
          <p:cNvSpPr/>
          <p:nvPr/>
        </p:nvSpPr>
        <p:spPr>
          <a:xfrm>
            <a:off x="3977640" y="3063240"/>
            <a:ext cx="171907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00" dirty="0">
                <a:solidFill>
                  <a:srgbClr val="5A607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QR·AR·GPS와 물리 증거 연결</a:t>
            </a:r>
            <a:endParaRPr lang="en-US" sz="1000" dirty="0"/>
          </a:p>
        </p:txBody>
      </p:sp>
      <p:sp>
        <p:nvSpPr>
          <p:cNvPr id="38" name="Shape 35"/>
          <p:cNvSpPr/>
          <p:nvPr/>
        </p:nvSpPr>
        <p:spPr>
          <a:xfrm>
            <a:off x="6071616" y="2670048"/>
            <a:ext cx="2441448" cy="694944"/>
          </a:xfrm>
          <a:prstGeom prst="roundRect">
            <a:avLst>
              <a:gd name="adj" fmla="val 7895"/>
            </a:avLst>
          </a:prstGeom>
          <a:solidFill>
            <a:srgbClr val="F5F6F8"/>
          </a:solidFill>
          <a:ln w="8890">
            <a:solidFill>
              <a:srgbClr val="E4E7EC"/>
            </a:solidFill>
            <a:prstDash val="solid"/>
          </a:ln>
        </p:spPr>
      </p:sp>
      <p:sp>
        <p:nvSpPr>
          <p:cNvPr id="39" name="Text 36"/>
          <p:cNvSpPr/>
          <p:nvPr/>
        </p:nvSpPr>
        <p:spPr>
          <a:xfrm>
            <a:off x="6199632" y="2807208"/>
            <a:ext cx="32918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00" b="1" dirty="0">
                <a:solidFill>
                  <a:srgbClr val="7A00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04</a:t>
            </a:r>
            <a:endParaRPr lang="en-US" sz="1000" dirty="0"/>
          </a:p>
        </p:txBody>
      </p:sp>
      <p:sp>
        <p:nvSpPr>
          <p:cNvPr id="40" name="Text 37"/>
          <p:cNvSpPr/>
          <p:nvPr/>
        </p:nvSpPr>
        <p:spPr>
          <a:xfrm>
            <a:off x="6592824" y="2779776"/>
            <a:ext cx="1700784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111318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증거 장부</a:t>
            </a:r>
            <a:endParaRPr lang="en-US" sz="1600" dirty="0"/>
          </a:p>
        </p:txBody>
      </p:sp>
      <p:sp>
        <p:nvSpPr>
          <p:cNvPr id="41" name="Text 38"/>
          <p:cNvSpPr/>
          <p:nvPr/>
        </p:nvSpPr>
        <p:spPr>
          <a:xfrm>
            <a:off x="6592824" y="3063240"/>
            <a:ext cx="171907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00" dirty="0">
                <a:solidFill>
                  <a:srgbClr val="5A607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찾은 사실과 출처를 계속 축적</a:t>
            </a:r>
            <a:endParaRPr lang="en-US" sz="1000" dirty="0"/>
          </a:p>
        </p:txBody>
      </p:sp>
      <p:sp>
        <p:nvSpPr>
          <p:cNvPr id="42" name="Shape 39"/>
          <p:cNvSpPr/>
          <p:nvPr/>
        </p:nvSpPr>
        <p:spPr>
          <a:xfrm>
            <a:off x="3456432" y="3493008"/>
            <a:ext cx="2441448" cy="694944"/>
          </a:xfrm>
          <a:prstGeom prst="roundRect">
            <a:avLst>
              <a:gd name="adj" fmla="val 7895"/>
            </a:avLst>
          </a:prstGeom>
          <a:solidFill>
            <a:srgbClr val="F5F6F8"/>
          </a:solidFill>
          <a:ln w="8890">
            <a:solidFill>
              <a:srgbClr val="7A00FF"/>
            </a:solidFill>
            <a:prstDash val="solid"/>
          </a:ln>
        </p:spPr>
      </p:sp>
      <p:sp>
        <p:nvSpPr>
          <p:cNvPr id="43" name="Text 40"/>
          <p:cNvSpPr/>
          <p:nvPr/>
        </p:nvSpPr>
        <p:spPr>
          <a:xfrm>
            <a:off x="3584448" y="3630168"/>
            <a:ext cx="32918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00" b="1" dirty="0">
                <a:solidFill>
                  <a:srgbClr val="7A00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05</a:t>
            </a:r>
            <a:endParaRPr lang="en-US" sz="1000" dirty="0"/>
          </a:p>
        </p:txBody>
      </p:sp>
      <p:sp>
        <p:nvSpPr>
          <p:cNvPr id="44" name="Text 41"/>
          <p:cNvSpPr/>
          <p:nvPr/>
        </p:nvSpPr>
        <p:spPr>
          <a:xfrm>
            <a:off x="3977640" y="3602736"/>
            <a:ext cx="1700784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111318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왓슨 대화</a:t>
            </a:r>
            <a:endParaRPr lang="en-US" sz="1600" dirty="0"/>
          </a:p>
        </p:txBody>
      </p:sp>
      <p:sp>
        <p:nvSpPr>
          <p:cNvPr id="45" name="Text 42"/>
          <p:cNvSpPr/>
          <p:nvPr/>
        </p:nvSpPr>
        <p:spPr>
          <a:xfrm>
            <a:off x="3977640" y="3886200"/>
            <a:ext cx="171907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00" dirty="0">
                <a:solidFill>
                  <a:srgbClr val="5A607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질문·힌트·다음 행동을 플레이로</a:t>
            </a:r>
            <a:endParaRPr lang="en-US" sz="1000" dirty="0"/>
          </a:p>
        </p:txBody>
      </p:sp>
      <p:sp>
        <p:nvSpPr>
          <p:cNvPr id="46" name="Shape 43"/>
          <p:cNvSpPr/>
          <p:nvPr/>
        </p:nvSpPr>
        <p:spPr>
          <a:xfrm>
            <a:off x="6071616" y="3493008"/>
            <a:ext cx="2441448" cy="694944"/>
          </a:xfrm>
          <a:prstGeom prst="roundRect">
            <a:avLst>
              <a:gd name="adj" fmla="val 7895"/>
            </a:avLst>
          </a:prstGeom>
          <a:solidFill>
            <a:srgbClr val="F5F6F8"/>
          </a:solidFill>
          <a:ln w="8890">
            <a:solidFill>
              <a:srgbClr val="E4E7EC"/>
            </a:solidFill>
            <a:prstDash val="solid"/>
          </a:ln>
        </p:spPr>
      </p:sp>
      <p:sp>
        <p:nvSpPr>
          <p:cNvPr id="47" name="Text 44"/>
          <p:cNvSpPr/>
          <p:nvPr/>
        </p:nvSpPr>
        <p:spPr>
          <a:xfrm>
            <a:off x="6199632" y="3630168"/>
            <a:ext cx="32918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00" b="1" dirty="0">
                <a:solidFill>
                  <a:srgbClr val="7A00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06</a:t>
            </a:r>
            <a:endParaRPr lang="en-US" sz="1000" dirty="0"/>
          </a:p>
        </p:txBody>
      </p:sp>
      <p:sp>
        <p:nvSpPr>
          <p:cNvPr id="48" name="Text 45"/>
          <p:cNvSpPr/>
          <p:nvPr/>
        </p:nvSpPr>
        <p:spPr>
          <a:xfrm>
            <a:off x="6592824" y="3602736"/>
            <a:ext cx="1700784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111318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팀 제출</a:t>
            </a:r>
            <a:endParaRPr lang="en-US" sz="1600" dirty="0"/>
          </a:p>
        </p:txBody>
      </p:sp>
      <p:sp>
        <p:nvSpPr>
          <p:cNvPr id="49" name="Text 46"/>
          <p:cNvSpPr/>
          <p:nvPr/>
        </p:nvSpPr>
        <p:spPr>
          <a:xfrm>
            <a:off x="6592824" y="3886200"/>
            <a:ext cx="171907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00" dirty="0">
                <a:solidFill>
                  <a:srgbClr val="5A607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팀의 선택을 결말로 연결</a:t>
            </a:r>
            <a:endParaRPr lang="en-US" sz="1000" dirty="0"/>
          </a:p>
        </p:txBody>
      </p:sp>
      <p:sp>
        <p:nvSpPr>
          <p:cNvPr id="50" name="Text 47"/>
          <p:cNvSpPr/>
          <p:nvPr/>
        </p:nvSpPr>
        <p:spPr>
          <a:xfrm>
            <a:off x="3456432" y="4315968"/>
            <a:ext cx="505663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00" b="1" spc="80" kern="0" dirty="0">
                <a:solidFill>
                  <a:srgbClr val="7A00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ONE SCREEN · ONE NEXT ACTION</a:t>
            </a:r>
            <a:endParaRPr lang="en-US" sz="1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12064" y="228600"/>
            <a:ext cx="21488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b="1" spc="40" kern="0" dirty="0">
                <a:solidFill>
                  <a:srgbClr val="111318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UNIQUEGOOD COMPANY</a:t>
            </a:r>
            <a:endParaRPr lang="en-US" sz="1200" dirty="0"/>
          </a:p>
        </p:txBody>
      </p:sp>
      <p:pic>
        <p:nvPicPr>
          <p:cNvPr id="3" name="Image 0" descr="/data/worktrees/ws_1376f8bb35/s_lua5g2i4/deck/assets/logo-realworl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443216" y="219456"/>
            <a:ext cx="1188720" cy="155448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512064" y="566928"/>
            <a:ext cx="8119872" cy="0"/>
          </a:xfrm>
          <a:prstGeom prst="line">
            <a:avLst/>
          </a:prstGeom>
          <a:noFill/>
          <a:ln w="10160">
            <a:solidFill>
              <a:srgbClr val="111318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512064" y="4791456"/>
            <a:ext cx="32004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00" dirty="0">
                <a:solidFill>
                  <a:srgbClr val="8B8496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「더 스카우트」 AI 기업교육 대표 프로그램</a:t>
            </a:r>
            <a:endParaRPr lang="en-US" sz="900" dirty="0"/>
          </a:p>
        </p:txBody>
      </p:sp>
      <p:sp>
        <p:nvSpPr>
          <p:cNvPr id="6" name="Text 3"/>
          <p:cNvSpPr/>
          <p:nvPr/>
        </p:nvSpPr>
        <p:spPr>
          <a:xfrm>
            <a:off x="6537960" y="4791456"/>
            <a:ext cx="15544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900" dirty="0">
                <a:solidFill>
                  <a:srgbClr val="8B8496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작품 특징</a:t>
            </a:r>
            <a:endParaRPr lang="en-US" sz="900" dirty="0"/>
          </a:p>
        </p:txBody>
      </p:sp>
      <p:sp>
        <p:nvSpPr>
          <p:cNvPr id="7" name="Text 4"/>
          <p:cNvSpPr/>
          <p:nvPr/>
        </p:nvSpPr>
        <p:spPr>
          <a:xfrm>
            <a:off x="8211312" y="4791456"/>
            <a:ext cx="420624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900" b="1" dirty="0">
                <a:solidFill>
                  <a:srgbClr val="7A00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09</a:t>
            </a:r>
            <a:endParaRPr lang="en-US" sz="900" dirty="0"/>
          </a:p>
        </p:txBody>
      </p:sp>
      <p:sp>
        <p:nvSpPr>
          <p:cNvPr id="8" name="Text 5"/>
          <p:cNvSpPr/>
          <p:nvPr/>
        </p:nvSpPr>
        <p:spPr>
          <a:xfrm>
            <a:off x="512064" y="713232"/>
            <a:ext cx="8119872" cy="1737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00" b="1" spc="30" kern="0" dirty="0">
                <a:solidFill>
                  <a:srgbClr val="7A00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SIGNATURE 04 · CO-CREATED STORY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512064" y="914400"/>
            <a:ext cx="8119872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400" b="1" dirty="0">
                <a:solidFill>
                  <a:srgbClr val="111318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참가자의 선택으로 함께 완성하는 이야기</a:t>
            </a:r>
            <a:endParaRPr lang="en-US" sz="3400" dirty="0"/>
          </a:p>
        </p:txBody>
      </p:sp>
      <p:sp>
        <p:nvSpPr>
          <p:cNvPr id="10" name="Text 7"/>
          <p:cNvSpPr/>
          <p:nvPr/>
        </p:nvSpPr>
        <p:spPr>
          <a:xfrm>
            <a:off x="512064" y="1344168"/>
            <a:ext cx="8119872" cy="2651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000" dirty="0">
                <a:solidFill>
                  <a:srgbClr val="5A607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서로 다른 발견과 대화가 팀만의 과정과 결말을 만듭니다.</a:t>
            </a:r>
            <a:endParaRPr lang="en-US" sz="2000" dirty="0"/>
          </a:p>
        </p:txBody>
      </p:sp>
      <p:sp>
        <p:nvSpPr>
          <p:cNvPr id="11" name="Shape 8"/>
          <p:cNvSpPr/>
          <p:nvPr/>
        </p:nvSpPr>
        <p:spPr>
          <a:xfrm>
            <a:off x="512064" y="1938528"/>
            <a:ext cx="1920240" cy="1746504"/>
          </a:xfrm>
          <a:prstGeom prst="roundRect">
            <a:avLst>
              <a:gd name="adj" fmla="val 3141"/>
            </a:avLst>
          </a:prstGeom>
          <a:solidFill>
            <a:srgbClr val="FFFFFF"/>
          </a:solidFill>
          <a:ln w="8890">
            <a:solidFill>
              <a:srgbClr val="E4E7EC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658368" y="2084832"/>
            <a:ext cx="310896" cy="310896"/>
          </a:xfrm>
          <a:prstGeom prst="ellipse">
            <a:avLst/>
          </a:prstGeom>
          <a:solidFill>
            <a:srgbClr val="FFFFFF"/>
          </a:solidFill>
          <a:ln w="12700">
            <a:solidFill>
              <a:srgbClr val="7A00FF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58368" y="2098548"/>
            <a:ext cx="310896" cy="2834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7A00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01</a:t>
            </a:r>
            <a:endParaRPr lang="en-US" sz="1200" dirty="0"/>
          </a:p>
        </p:txBody>
      </p:sp>
      <p:sp>
        <p:nvSpPr>
          <p:cNvPr id="14" name="Text 11"/>
          <p:cNvSpPr/>
          <p:nvPr/>
        </p:nvSpPr>
        <p:spPr>
          <a:xfrm>
            <a:off x="658368" y="2505456"/>
            <a:ext cx="1627632" cy="2651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111318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다르게 발견</a:t>
            </a:r>
            <a:endParaRPr lang="en-US" sz="1800" dirty="0"/>
          </a:p>
        </p:txBody>
      </p:sp>
      <p:sp>
        <p:nvSpPr>
          <p:cNvPr id="15" name="Text 12"/>
          <p:cNvSpPr/>
          <p:nvPr/>
        </p:nvSpPr>
        <p:spPr>
          <a:xfrm>
            <a:off x="658368" y="2871216"/>
            <a:ext cx="1627632" cy="6675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buNone/>
            </a:pPr>
            <a:r>
              <a:rPr lang="en-US" sz="1200" dirty="0">
                <a:solidFill>
                  <a:srgbClr val="5A607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각자 다른 위치와</a:t>
            </a:r>
            <a:endParaRPr lang="en-US" sz="1200" dirty="0"/>
          </a:p>
          <a:p>
            <a:pPr algn="ctr" indent="0" marL="0">
              <a:buNone/>
            </a:pPr>
            <a:r>
              <a:rPr lang="en-US" sz="1200" dirty="0">
                <a:solidFill>
                  <a:srgbClr val="5A607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단서에서 서로 다른</a:t>
            </a:r>
            <a:endParaRPr lang="en-US" sz="1200" dirty="0"/>
          </a:p>
          <a:p>
            <a:pPr algn="ctr" indent="0" marL="0">
              <a:buNone/>
            </a:pPr>
            <a:r>
              <a:rPr lang="en-US" sz="1200" dirty="0">
                <a:solidFill>
                  <a:srgbClr val="5A607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정보를 얻습니다.</a:t>
            </a:r>
            <a:endParaRPr lang="en-US" sz="1200" dirty="0"/>
          </a:p>
        </p:txBody>
      </p:sp>
      <p:sp>
        <p:nvSpPr>
          <p:cNvPr id="16" name="Shape 13"/>
          <p:cNvSpPr/>
          <p:nvPr/>
        </p:nvSpPr>
        <p:spPr>
          <a:xfrm>
            <a:off x="2432304" y="2770632"/>
            <a:ext cx="164592" cy="0"/>
          </a:xfrm>
          <a:prstGeom prst="line">
            <a:avLst/>
          </a:prstGeom>
          <a:noFill/>
          <a:ln w="15240">
            <a:solidFill>
              <a:srgbClr val="7A00FF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2523744" y="2606040"/>
            <a:ext cx="164592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7A00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›</a:t>
            </a:r>
            <a:endParaRPr lang="en-US" sz="2200" dirty="0"/>
          </a:p>
        </p:txBody>
      </p:sp>
      <p:sp>
        <p:nvSpPr>
          <p:cNvPr id="18" name="Shape 15"/>
          <p:cNvSpPr/>
          <p:nvPr/>
        </p:nvSpPr>
        <p:spPr>
          <a:xfrm>
            <a:off x="2596896" y="1938528"/>
            <a:ext cx="1920240" cy="1746504"/>
          </a:xfrm>
          <a:prstGeom prst="roundRect">
            <a:avLst>
              <a:gd name="adj" fmla="val 3141"/>
            </a:avLst>
          </a:prstGeom>
          <a:solidFill>
            <a:srgbClr val="FFFFFF"/>
          </a:solidFill>
          <a:ln w="8890">
            <a:solidFill>
              <a:srgbClr val="E4E7EC"/>
            </a:solidFill>
            <a:prstDash val="solid"/>
          </a:ln>
        </p:spPr>
      </p:sp>
      <p:sp>
        <p:nvSpPr>
          <p:cNvPr id="19" name="Shape 16"/>
          <p:cNvSpPr/>
          <p:nvPr/>
        </p:nvSpPr>
        <p:spPr>
          <a:xfrm>
            <a:off x="2743200" y="2084832"/>
            <a:ext cx="310896" cy="310896"/>
          </a:xfrm>
          <a:prstGeom prst="ellipse">
            <a:avLst/>
          </a:prstGeom>
          <a:solidFill>
            <a:srgbClr val="FFFFFF"/>
          </a:solidFill>
          <a:ln w="12700">
            <a:solidFill>
              <a:srgbClr val="7A00FF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2743200" y="2098548"/>
            <a:ext cx="310896" cy="2834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7A00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02</a:t>
            </a:r>
            <a:endParaRPr lang="en-US" sz="1200" dirty="0"/>
          </a:p>
        </p:txBody>
      </p:sp>
      <p:sp>
        <p:nvSpPr>
          <p:cNvPr id="21" name="Text 18"/>
          <p:cNvSpPr/>
          <p:nvPr/>
        </p:nvSpPr>
        <p:spPr>
          <a:xfrm>
            <a:off x="2743200" y="2505456"/>
            <a:ext cx="1627632" cy="2651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111318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서로 설명</a:t>
            </a:r>
            <a:endParaRPr lang="en-US" sz="1800" dirty="0"/>
          </a:p>
        </p:txBody>
      </p:sp>
      <p:sp>
        <p:nvSpPr>
          <p:cNvPr id="22" name="Text 19"/>
          <p:cNvSpPr/>
          <p:nvPr/>
        </p:nvSpPr>
        <p:spPr>
          <a:xfrm>
            <a:off x="2743200" y="2871216"/>
            <a:ext cx="1627632" cy="6675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buNone/>
            </a:pPr>
            <a:r>
              <a:rPr lang="en-US" sz="1200" dirty="0">
                <a:solidFill>
                  <a:srgbClr val="5A607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본 것을 말하고</a:t>
            </a:r>
            <a:endParaRPr lang="en-US" sz="1200" dirty="0"/>
          </a:p>
          <a:p>
            <a:pPr algn="ctr" indent="0" marL="0">
              <a:buNone/>
            </a:pPr>
            <a:r>
              <a:rPr lang="en-US" sz="1200" dirty="0">
                <a:solidFill>
                  <a:srgbClr val="5A607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비교하며 빠진</a:t>
            </a:r>
            <a:endParaRPr lang="en-US" sz="1200" dirty="0"/>
          </a:p>
          <a:p>
            <a:pPr algn="ctr" indent="0" marL="0">
              <a:buNone/>
            </a:pPr>
            <a:r>
              <a:rPr lang="en-US" sz="1200" dirty="0">
                <a:solidFill>
                  <a:srgbClr val="5A607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연결을 찾습니다.</a:t>
            </a:r>
            <a:endParaRPr lang="en-US" sz="1200" dirty="0"/>
          </a:p>
        </p:txBody>
      </p:sp>
      <p:sp>
        <p:nvSpPr>
          <p:cNvPr id="23" name="Shape 20"/>
          <p:cNvSpPr/>
          <p:nvPr/>
        </p:nvSpPr>
        <p:spPr>
          <a:xfrm>
            <a:off x="4517136" y="2770632"/>
            <a:ext cx="164592" cy="0"/>
          </a:xfrm>
          <a:prstGeom prst="line">
            <a:avLst/>
          </a:prstGeom>
          <a:noFill/>
          <a:ln w="15240">
            <a:solidFill>
              <a:srgbClr val="7A00FF"/>
            </a:solidFill>
            <a:prstDash val="solid"/>
          </a:ln>
        </p:spPr>
      </p:sp>
      <p:sp>
        <p:nvSpPr>
          <p:cNvPr id="24" name="Text 21"/>
          <p:cNvSpPr/>
          <p:nvPr/>
        </p:nvSpPr>
        <p:spPr>
          <a:xfrm>
            <a:off x="4608576" y="2606040"/>
            <a:ext cx="164592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7A00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›</a:t>
            </a:r>
            <a:endParaRPr lang="en-US" sz="2200" dirty="0"/>
          </a:p>
        </p:txBody>
      </p:sp>
      <p:sp>
        <p:nvSpPr>
          <p:cNvPr id="25" name="Shape 22"/>
          <p:cNvSpPr/>
          <p:nvPr/>
        </p:nvSpPr>
        <p:spPr>
          <a:xfrm>
            <a:off x="4681728" y="1938528"/>
            <a:ext cx="1920240" cy="1746504"/>
          </a:xfrm>
          <a:prstGeom prst="roundRect">
            <a:avLst>
              <a:gd name="adj" fmla="val 3141"/>
            </a:avLst>
          </a:prstGeom>
          <a:solidFill>
            <a:srgbClr val="FFFFFF"/>
          </a:solidFill>
          <a:ln w="8890">
            <a:solidFill>
              <a:srgbClr val="E4E7EC"/>
            </a:solidFill>
            <a:prstDash val="solid"/>
          </a:ln>
        </p:spPr>
      </p:sp>
      <p:sp>
        <p:nvSpPr>
          <p:cNvPr id="26" name="Shape 23"/>
          <p:cNvSpPr/>
          <p:nvPr/>
        </p:nvSpPr>
        <p:spPr>
          <a:xfrm>
            <a:off x="4828032" y="2084832"/>
            <a:ext cx="310896" cy="310896"/>
          </a:xfrm>
          <a:prstGeom prst="ellipse">
            <a:avLst/>
          </a:prstGeom>
          <a:solidFill>
            <a:srgbClr val="FFFFFF"/>
          </a:solidFill>
          <a:ln w="12700">
            <a:solidFill>
              <a:srgbClr val="7A00FF"/>
            </a:solidFill>
            <a:prstDash val="solid"/>
          </a:ln>
        </p:spPr>
      </p:sp>
      <p:sp>
        <p:nvSpPr>
          <p:cNvPr id="27" name="Text 24"/>
          <p:cNvSpPr/>
          <p:nvPr/>
        </p:nvSpPr>
        <p:spPr>
          <a:xfrm>
            <a:off x="4828032" y="2098548"/>
            <a:ext cx="310896" cy="2834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7A00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03</a:t>
            </a:r>
            <a:endParaRPr lang="en-US" sz="1200" dirty="0"/>
          </a:p>
        </p:txBody>
      </p:sp>
      <p:sp>
        <p:nvSpPr>
          <p:cNvPr id="28" name="Text 25"/>
          <p:cNvSpPr/>
          <p:nvPr/>
        </p:nvSpPr>
        <p:spPr>
          <a:xfrm>
            <a:off x="4828032" y="2505456"/>
            <a:ext cx="1627632" cy="2651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111318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왓슨과 상호작용</a:t>
            </a:r>
            <a:endParaRPr lang="en-US" sz="1800" dirty="0"/>
          </a:p>
        </p:txBody>
      </p:sp>
      <p:sp>
        <p:nvSpPr>
          <p:cNvPr id="29" name="Text 26"/>
          <p:cNvSpPr/>
          <p:nvPr/>
        </p:nvSpPr>
        <p:spPr>
          <a:xfrm>
            <a:off x="4828032" y="2871216"/>
            <a:ext cx="1627632" cy="6675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buNone/>
            </a:pPr>
            <a:r>
              <a:rPr lang="en-US" sz="1200" dirty="0">
                <a:solidFill>
                  <a:srgbClr val="5A607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진행 맥락에</a:t>
            </a:r>
            <a:endParaRPr lang="en-US" sz="1200" dirty="0"/>
          </a:p>
          <a:p>
            <a:pPr algn="ctr" indent="0" marL="0">
              <a:buNone/>
            </a:pPr>
            <a:r>
              <a:rPr lang="en-US" sz="1200" dirty="0">
                <a:solidFill>
                  <a:srgbClr val="5A607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반응하는 대화로</a:t>
            </a:r>
            <a:endParaRPr lang="en-US" sz="1200" dirty="0"/>
          </a:p>
          <a:p>
            <a:pPr algn="ctr" indent="0" marL="0">
              <a:buNone/>
            </a:pPr>
            <a:r>
              <a:rPr lang="en-US" sz="1200" dirty="0">
                <a:solidFill>
                  <a:srgbClr val="5A607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다음 가능성을</a:t>
            </a:r>
            <a:endParaRPr lang="en-US" sz="1200" dirty="0"/>
          </a:p>
          <a:p>
            <a:pPr algn="ctr" indent="0" marL="0">
              <a:buNone/>
            </a:pPr>
            <a:r>
              <a:rPr lang="en-US" sz="1200" dirty="0">
                <a:solidFill>
                  <a:srgbClr val="5A607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확인합니다.</a:t>
            </a:r>
            <a:endParaRPr lang="en-US" sz="1200" dirty="0"/>
          </a:p>
        </p:txBody>
      </p:sp>
      <p:sp>
        <p:nvSpPr>
          <p:cNvPr id="30" name="Shape 27"/>
          <p:cNvSpPr/>
          <p:nvPr/>
        </p:nvSpPr>
        <p:spPr>
          <a:xfrm>
            <a:off x="6601968" y="2770632"/>
            <a:ext cx="164592" cy="0"/>
          </a:xfrm>
          <a:prstGeom prst="line">
            <a:avLst/>
          </a:prstGeom>
          <a:noFill/>
          <a:ln w="15240">
            <a:solidFill>
              <a:srgbClr val="7A00FF"/>
            </a:solidFill>
            <a:prstDash val="solid"/>
          </a:ln>
        </p:spPr>
      </p:sp>
      <p:sp>
        <p:nvSpPr>
          <p:cNvPr id="31" name="Text 28"/>
          <p:cNvSpPr/>
          <p:nvPr/>
        </p:nvSpPr>
        <p:spPr>
          <a:xfrm>
            <a:off x="6693408" y="2606040"/>
            <a:ext cx="164592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7A00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›</a:t>
            </a:r>
            <a:endParaRPr lang="en-US" sz="2200" dirty="0"/>
          </a:p>
        </p:txBody>
      </p:sp>
      <p:sp>
        <p:nvSpPr>
          <p:cNvPr id="32" name="Shape 29"/>
          <p:cNvSpPr/>
          <p:nvPr/>
        </p:nvSpPr>
        <p:spPr>
          <a:xfrm>
            <a:off x="6766560" y="1938528"/>
            <a:ext cx="1920240" cy="1746504"/>
          </a:xfrm>
          <a:prstGeom prst="roundRect">
            <a:avLst>
              <a:gd name="adj" fmla="val 3141"/>
            </a:avLst>
          </a:prstGeom>
          <a:solidFill>
            <a:srgbClr val="FAF6FF"/>
          </a:solidFill>
          <a:ln w="8890">
            <a:solidFill>
              <a:srgbClr val="7A00FF"/>
            </a:solidFill>
            <a:prstDash val="solid"/>
          </a:ln>
        </p:spPr>
      </p:sp>
      <p:sp>
        <p:nvSpPr>
          <p:cNvPr id="33" name="Shape 30"/>
          <p:cNvSpPr/>
          <p:nvPr/>
        </p:nvSpPr>
        <p:spPr>
          <a:xfrm>
            <a:off x="6912864" y="2084832"/>
            <a:ext cx="310896" cy="310896"/>
          </a:xfrm>
          <a:prstGeom prst="ellipse">
            <a:avLst/>
          </a:prstGeom>
          <a:solidFill>
            <a:srgbClr val="7A00FF"/>
          </a:solidFill>
          <a:ln w="12700">
            <a:solidFill>
              <a:srgbClr val="7A00FF"/>
            </a:solidFill>
            <a:prstDash val="solid"/>
          </a:ln>
        </p:spPr>
      </p:sp>
      <p:sp>
        <p:nvSpPr>
          <p:cNvPr id="34" name="Text 31"/>
          <p:cNvSpPr/>
          <p:nvPr/>
        </p:nvSpPr>
        <p:spPr>
          <a:xfrm>
            <a:off x="6912864" y="2098548"/>
            <a:ext cx="310896" cy="2834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04</a:t>
            </a:r>
            <a:endParaRPr lang="en-US" sz="1200" dirty="0"/>
          </a:p>
        </p:txBody>
      </p:sp>
      <p:sp>
        <p:nvSpPr>
          <p:cNvPr id="35" name="Text 32"/>
          <p:cNvSpPr/>
          <p:nvPr/>
        </p:nvSpPr>
        <p:spPr>
          <a:xfrm>
            <a:off x="6912864" y="2505456"/>
            <a:ext cx="1627632" cy="2651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111318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함께 선택</a:t>
            </a:r>
            <a:endParaRPr lang="en-US" sz="1800" dirty="0"/>
          </a:p>
        </p:txBody>
      </p:sp>
      <p:sp>
        <p:nvSpPr>
          <p:cNvPr id="36" name="Text 33"/>
          <p:cNvSpPr/>
          <p:nvPr/>
        </p:nvSpPr>
        <p:spPr>
          <a:xfrm>
            <a:off x="6912864" y="2871216"/>
            <a:ext cx="1627632" cy="6675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buNone/>
            </a:pPr>
            <a:r>
              <a:rPr lang="en-US" sz="1200" dirty="0">
                <a:solidFill>
                  <a:srgbClr val="5A607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팀의 마지막 선택이</a:t>
            </a:r>
            <a:endParaRPr lang="en-US" sz="1200" dirty="0"/>
          </a:p>
          <a:p>
            <a:pPr algn="ctr" indent="0" marL="0">
              <a:buNone/>
            </a:pPr>
            <a:r>
              <a:rPr lang="en-US" sz="1200" dirty="0">
                <a:solidFill>
                  <a:srgbClr val="5A607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결말과 리포트를</a:t>
            </a:r>
            <a:endParaRPr lang="en-US" sz="1200" dirty="0"/>
          </a:p>
          <a:p>
            <a:pPr algn="ctr" indent="0" marL="0">
              <a:buNone/>
            </a:pPr>
            <a:r>
              <a:rPr lang="en-US" sz="1200" dirty="0">
                <a:solidFill>
                  <a:srgbClr val="5A607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완성합니다.</a:t>
            </a:r>
            <a:endParaRPr lang="en-US" sz="1200" dirty="0"/>
          </a:p>
        </p:txBody>
      </p:sp>
      <p:sp>
        <p:nvSpPr>
          <p:cNvPr id="37" name="Text 34"/>
          <p:cNvSpPr/>
          <p:nvPr/>
        </p:nvSpPr>
        <p:spPr>
          <a:xfrm>
            <a:off x="512064" y="3886200"/>
            <a:ext cx="811987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7A00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정해진 장면을 보는 콘텐츠가 아니라, 참가자의 행동으로 완성되는 콘텐츠.</a:t>
            </a:r>
            <a:endParaRPr lang="en-US" sz="1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Pretendard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Pretendard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24</Slides>
  <Notes>24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</vt:vector>
  </TitlesOfParts>
  <Company>유니크굿컴퍼니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더 스카우트 · 리얼월드 AI 기업교육 대표 프로그램</dc:title>
  <dc:subject>AI 파트너와 관찰·대화·판단·협업을 경험하는 참여형 팀빌딩 워크숍</dc:subject>
  <dc:creator>유니크굿컴퍼니 · 리얼월드</dc:creator>
  <cp:lastModifiedBy>유니크굿컴퍼니 · 리얼월드</cp:lastModifiedBy>
  <cp:revision>1</cp:revision>
  <dcterms:created xsi:type="dcterms:W3CDTF">2026-08-17T13:39:46Z</dcterms:created>
  <dcterms:modified xsi:type="dcterms:W3CDTF">2026-08-17T13:39:46Z</dcterms:modified>
</cp:coreProperties>
</file>